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1"/>
  </p:sldMasterIdLst>
  <p:notesMasterIdLst>
    <p:notesMasterId r:id="rId22"/>
  </p:notesMasterIdLst>
  <p:handoutMasterIdLst>
    <p:handoutMasterId r:id="rId23"/>
  </p:handoutMasterIdLst>
  <p:sldIdLst>
    <p:sldId id="256" r:id="rId2"/>
    <p:sldId id="261" r:id="rId3"/>
    <p:sldId id="257" r:id="rId4"/>
    <p:sldId id="258" r:id="rId5"/>
    <p:sldId id="259" r:id="rId6"/>
    <p:sldId id="260" r:id="rId7"/>
    <p:sldId id="262" r:id="rId8"/>
    <p:sldId id="263" r:id="rId9"/>
    <p:sldId id="264" r:id="rId10"/>
    <p:sldId id="265" r:id="rId11"/>
    <p:sldId id="267" r:id="rId12"/>
    <p:sldId id="268" r:id="rId13"/>
    <p:sldId id="269" r:id="rId14"/>
    <p:sldId id="270" r:id="rId15"/>
    <p:sldId id="271" r:id="rId16"/>
    <p:sldId id="272" r:id="rId17"/>
    <p:sldId id="273" r:id="rId18"/>
    <p:sldId id="276" r:id="rId19"/>
    <p:sldId id="274" r:id="rId20"/>
    <p:sldId id="275"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7" d="100"/>
          <a:sy n="107" d="100"/>
        </p:scale>
        <p:origin x="-7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Macintosh%20HD:Users:miriamwaloomolo:Documents:My_Documents:APRI:3.%20Programmes%20:3.%20Social%20Sector:2018:CSOSI-%20MSI:Africa%20Data.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Macintosh%20HD:Users:miriamwaloomolo:Documents:My_Documents:APRI:3.%20Programmes%20:3.%20Social%20Sector:2018:CSOSI-%20MSI:Africa%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30413608311246099"/>
          <c:y val="9.7478991596638601E-2"/>
          <c:w val="0.64991178006925998"/>
          <c:h val="0.81783788791107004"/>
        </c:manualLayout>
      </c:layout>
      <c:barChart>
        <c:barDir val="bar"/>
        <c:grouping val="clustered"/>
        <c:varyColors val="0"/>
        <c:ser>
          <c:idx val="0"/>
          <c:order val="0"/>
          <c:tx>
            <c:strRef>
              <c:f>'2017'!$L$3</c:f>
              <c:strCache>
                <c:ptCount val="1"/>
                <c:pt idx="0">
                  <c:v>2018</c:v>
                </c:pt>
              </c:strCache>
            </c:strRef>
          </c:tx>
          <c:spPr>
            <a:solidFill>
              <a:schemeClr val="tx2">
                <a:lumMod val="60000"/>
                <a:lumOff val="40000"/>
              </a:schemeClr>
            </a:solidFill>
          </c:spPr>
          <c:invertIfNegative val="0"/>
          <c:dPt>
            <c:idx val="0"/>
            <c:invertIfNegative val="0"/>
            <c:bubble3D val="0"/>
          </c:dPt>
          <c:dLbls>
            <c:txPr>
              <a:bodyPr/>
              <a:lstStyle/>
              <a:p>
                <a:pPr>
                  <a:defRPr b="1">
                    <a:solidFill>
                      <a:schemeClr val="bg1"/>
                    </a:solidFill>
                    <a:latin typeface="Gill Sans MT"/>
                    <a:cs typeface="Gill Sans MT"/>
                  </a:defRPr>
                </a:pPr>
                <a:endParaRPr lang="en-US"/>
              </a:p>
            </c:txPr>
            <c:dLblPos val="inEnd"/>
            <c:showLegendKey val="0"/>
            <c:showVal val="1"/>
            <c:showCatName val="0"/>
            <c:showSerName val="0"/>
            <c:showPercent val="0"/>
            <c:showBubbleSize val="0"/>
            <c:showLeaderLines val="0"/>
          </c:dLbls>
          <c:cat>
            <c:strRef>
              <c:f>'2017'!$K$4:$K$11</c:f>
              <c:strCache>
                <c:ptCount val="8"/>
                <c:pt idx="0">
                  <c:v>Overall CSO Sustainability</c:v>
                </c:pt>
                <c:pt idx="1">
                  <c:v>Legal Environment</c:v>
                </c:pt>
                <c:pt idx="2">
                  <c:v>Organizational Capacity</c:v>
                </c:pt>
                <c:pt idx="3">
                  <c:v>Financial Viability</c:v>
                </c:pt>
                <c:pt idx="4">
                  <c:v>Advocacy</c:v>
                </c:pt>
                <c:pt idx="5">
                  <c:v>Service Provision</c:v>
                </c:pt>
                <c:pt idx="6">
                  <c:v>Infrastructure</c:v>
                </c:pt>
                <c:pt idx="7">
                  <c:v>Public Image</c:v>
                </c:pt>
              </c:strCache>
            </c:strRef>
          </c:cat>
          <c:val>
            <c:numRef>
              <c:f>'2017'!$L$4:$L$11</c:f>
              <c:numCache>
                <c:formatCode>General</c:formatCode>
                <c:ptCount val="8"/>
                <c:pt idx="0">
                  <c:v>3.9</c:v>
                </c:pt>
                <c:pt idx="1">
                  <c:v>4.5</c:v>
                </c:pt>
                <c:pt idx="2">
                  <c:v>3.9</c:v>
                </c:pt>
                <c:pt idx="3">
                  <c:v>4.8</c:v>
                </c:pt>
                <c:pt idx="4" formatCode="0.0">
                  <c:v>3</c:v>
                </c:pt>
                <c:pt idx="5">
                  <c:v>3.4</c:v>
                </c:pt>
                <c:pt idx="6">
                  <c:v>3.6</c:v>
                </c:pt>
                <c:pt idx="7">
                  <c:v>4.3</c:v>
                </c:pt>
              </c:numCache>
            </c:numRef>
          </c:val>
        </c:ser>
        <c:dLbls>
          <c:showLegendKey val="0"/>
          <c:showVal val="0"/>
          <c:showCatName val="0"/>
          <c:showSerName val="0"/>
          <c:showPercent val="0"/>
          <c:showBubbleSize val="0"/>
        </c:dLbls>
        <c:gapWidth val="30"/>
        <c:overlap val="10"/>
        <c:axId val="13243520"/>
        <c:axId val="13245056"/>
      </c:barChart>
      <c:catAx>
        <c:axId val="13243520"/>
        <c:scaling>
          <c:orientation val="minMax"/>
        </c:scaling>
        <c:delete val="0"/>
        <c:axPos val="l"/>
        <c:majorTickMark val="out"/>
        <c:minorTickMark val="none"/>
        <c:tickLblPos val="nextTo"/>
        <c:txPr>
          <a:bodyPr/>
          <a:lstStyle/>
          <a:p>
            <a:pPr>
              <a:defRPr sz="1400" b="1">
                <a:latin typeface="Gill Sans MT"/>
                <a:cs typeface="Gill Sans MT"/>
              </a:defRPr>
            </a:pPr>
            <a:endParaRPr lang="en-US"/>
          </a:p>
        </c:txPr>
        <c:crossAx val="13245056"/>
        <c:crosses val="autoZero"/>
        <c:auto val="1"/>
        <c:lblAlgn val="ctr"/>
        <c:lblOffset val="100"/>
        <c:noMultiLvlLbl val="0"/>
      </c:catAx>
      <c:valAx>
        <c:axId val="13245056"/>
        <c:scaling>
          <c:orientation val="minMax"/>
          <c:max val="7"/>
        </c:scaling>
        <c:delete val="0"/>
        <c:axPos val="b"/>
        <c:majorGridlines>
          <c:spPr>
            <a:ln w="6350" cmpd="sng">
              <a:solidFill>
                <a:schemeClr val="tx2">
                  <a:lumMod val="40000"/>
                  <a:lumOff val="60000"/>
                </a:schemeClr>
              </a:solidFill>
              <a:prstDash val="dash"/>
            </a:ln>
          </c:spPr>
        </c:majorGridlines>
        <c:numFmt formatCode="General" sourceLinked="1"/>
        <c:majorTickMark val="out"/>
        <c:minorTickMark val="out"/>
        <c:tickLblPos val="nextTo"/>
        <c:spPr>
          <a:ln>
            <a:prstDash val="sysDot"/>
          </a:ln>
        </c:spPr>
        <c:txPr>
          <a:bodyPr/>
          <a:lstStyle/>
          <a:p>
            <a:pPr>
              <a:defRPr sz="1400" b="1">
                <a:latin typeface="Gill Sans MT"/>
                <a:cs typeface="Gill Sans MT"/>
              </a:defRPr>
            </a:pPr>
            <a:endParaRPr lang="en-US"/>
          </a:p>
        </c:txPr>
        <c:crossAx val="13243520"/>
        <c:crosses val="autoZero"/>
        <c:crossBetween val="between"/>
      </c:valAx>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30413608311246099"/>
          <c:y val="9.7478991596638601E-2"/>
          <c:w val="0.64991178006925998"/>
          <c:h val="0.81783788791107004"/>
        </c:manualLayout>
      </c:layout>
      <c:barChart>
        <c:barDir val="bar"/>
        <c:grouping val="clustered"/>
        <c:varyColors val="0"/>
        <c:ser>
          <c:idx val="0"/>
          <c:order val="0"/>
          <c:tx>
            <c:strRef>
              <c:f>'2017'!$L$3</c:f>
              <c:strCache>
                <c:ptCount val="1"/>
                <c:pt idx="0">
                  <c:v>2018</c:v>
                </c:pt>
              </c:strCache>
            </c:strRef>
          </c:tx>
          <c:spPr>
            <a:solidFill>
              <a:schemeClr val="tx2">
                <a:lumMod val="60000"/>
                <a:lumOff val="40000"/>
              </a:schemeClr>
            </a:solidFill>
          </c:spPr>
          <c:invertIfNegative val="0"/>
          <c:dPt>
            <c:idx val="0"/>
            <c:invertIfNegative val="0"/>
            <c:bubble3D val="0"/>
          </c:dPt>
          <c:dLbls>
            <c:txPr>
              <a:bodyPr/>
              <a:lstStyle/>
              <a:p>
                <a:pPr>
                  <a:defRPr b="1">
                    <a:solidFill>
                      <a:schemeClr val="bg1"/>
                    </a:solidFill>
                    <a:latin typeface="Gill Sans MT"/>
                    <a:cs typeface="Gill Sans MT"/>
                  </a:defRPr>
                </a:pPr>
                <a:endParaRPr lang="en-US"/>
              </a:p>
            </c:txPr>
            <c:dLblPos val="inEnd"/>
            <c:showLegendKey val="0"/>
            <c:showVal val="1"/>
            <c:showCatName val="0"/>
            <c:showSerName val="0"/>
            <c:showPercent val="0"/>
            <c:showBubbleSize val="0"/>
            <c:showLeaderLines val="0"/>
          </c:dLbls>
          <c:cat>
            <c:strRef>
              <c:f>'2017'!$K$4:$K$11</c:f>
              <c:strCache>
                <c:ptCount val="8"/>
                <c:pt idx="0">
                  <c:v>Overall CSO Sustainability</c:v>
                </c:pt>
                <c:pt idx="1">
                  <c:v>Legal Environment</c:v>
                </c:pt>
                <c:pt idx="2">
                  <c:v>Organizational Capacity</c:v>
                </c:pt>
                <c:pt idx="3">
                  <c:v>Financial Viability</c:v>
                </c:pt>
                <c:pt idx="4">
                  <c:v>Advocacy</c:v>
                </c:pt>
                <c:pt idx="5">
                  <c:v>Service Provision</c:v>
                </c:pt>
                <c:pt idx="6">
                  <c:v>Infrastructure</c:v>
                </c:pt>
                <c:pt idx="7">
                  <c:v>Public Image</c:v>
                </c:pt>
              </c:strCache>
            </c:strRef>
          </c:cat>
          <c:val>
            <c:numRef>
              <c:f>'2017'!$L$4:$L$11</c:f>
              <c:numCache>
                <c:formatCode>General</c:formatCode>
                <c:ptCount val="8"/>
                <c:pt idx="0">
                  <c:v>3.9</c:v>
                </c:pt>
                <c:pt idx="1">
                  <c:v>4.5</c:v>
                </c:pt>
                <c:pt idx="2">
                  <c:v>3.9</c:v>
                </c:pt>
                <c:pt idx="3">
                  <c:v>4.8</c:v>
                </c:pt>
                <c:pt idx="4" formatCode="0.0">
                  <c:v>3</c:v>
                </c:pt>
                <c:pt idx="5">
                  <c:v>3.4</c:v>
                </c:pt>
                <c:pt idx="6">
                  <c:v>3.6</c:v>
                </c:pt>
                <c:pt idx="7">
                  <c:v>4.3</c:v>
                </c:pt>
              </c:numCache>
            </c:numRef>
          </c:val>
        </c:ser>
        <c:ser>
          <c:idx val="1"/>
          <c:order val="1"/>
          <c:tx>
            <c:strRef>
              <c:f>'2017'!$M$3</c:f>
              <c:strCache>
                <c:ptCount val="1"/>
                <c:pt idx="0">
                  <c:v>2017</c:v>
                </c:pt>
              </c:strCache>
            </c:strRef>
          </c:tx>
          <c:spPr>
            <a:solidFill>
              <a:srgbClr val="FF0000"/>
            </a:solidFill>
          </c:spPr>
          <c:invertIfNegative val="0"/>
          <c:dPt>
            <c:idx val="0"/>
            <c:invertIfNegative val="0"/>
            <c:bubble3D val="0"/>
          </c:dPt>
          <c:dLbls>
            <c:txPr>
              <a:bodyPr/>
              <a:lstStyle/>
              <a:p>
                <a:pPr>
                  <a:defRPr b="1">
                    <a:solidFill>
                      <a:srgbClr val="FFFFFF"/>
                    </a:solidFill>
                    <a:latin typeface="Gill Sans MT"/>
                    <a:cs typeface="Gill Sans MT"/>
                  </a:defRPr>
                </a:pPr>
                <a:endParaRPr lang="en-US"/>
              </a:p>
            </c:txPr>
            <c:dLblPos val="inEnd"/>
            <c:showLegendKey val="0"/>
            <c:showVal val="1"/>
            <c:showCatName val="0"/>
            <c:showSerName val="0"/>
            <c:showPercent val="0"/>
            <c:showBubbleSize val="0"/>
            <c:showLeaderLines val="0"/>
          </c:dLbls>
          <c:cat>
            <c:strRef>
              <c:f>'2017'!$K$4:$K$11</c:f>
              <c:strCache>
                <c:ptCount val="8"/>
                <c:pt idx="0">
                  <c:v>Overall CSO Sustainability</c:v>
                </c:pt>
                <c:pt idx="1">
                  <c:v>Legal Environment</c:v>
                </c:pt>
                <c:pt idx="2">
                  <c:v>Organizational Capacity</c:v>
                </c:pt>
                <c:pt idx="3">
                  <c:v>Financial Viability</c:v>
                </c:pt>
                <c:pt idx="4">
                  <c:v>Advocacy</c:v>
                </c:pt>
                <c:pt idx="5">
                  <c:v>Service Provision</c:v>
                </c:pt>
                <c:pt idx="6">
                  <c:v>Infrastructure</c:v>
                </c:pt>
                <c:pt idx="7">
                  <c:v>Public Image</c:v>
                </c:pt>
              </c:strCache>
            </c:strRef>
          </c:cat>
          <c:val>
            <c:numRef>
              <c:f>'2017'!$M$4:$M$11</c:f>
              <c:numCache>
                <c:formatCode>0.0</c:formatCode>
                <c:ptCount val="8"/>
                <c:pt idx="0">
                  <c:v>4</c:v>
                </c:pt>
                <c:pt idx="1">
                  <c:v>4.4000000000000004</c:v>
                </c:pt>
                <c:pt idx="2">
                  <c:v>4</c:v>
                </c:pt>
                <c:pt idx="3">
                  <c:v>4.7</c:v>
                </c:pt>
                <c:pt idx="4">
                  <c:v>3.1</c:v>
                </c:pt>
                <c:pt idx="5">
                  <c:v>3.5</c:v>
                </c:pt>
                <c:pt idx="6">
                  <c:v>3.7</c:v>
                </c:pt>
                <c:pt idx="7">
                  <c:v>4.3</c:v>
                </c:pt>
              </c:numCache>
            </c:numRef>
          </c:val>
        </c:ser>
        <c:dLbls>
          <c:showLegendKey val="0"/>
          <c:showVal val="0"/>
          <c:showCatName val="0"/>
          <c:showSerName val="0"/>
          <c:showPercent val="0"/>
          <c:showBubbleSize val="0"/>
        </c:dLbls>
        <c:gapWidth val="30"/>
        <c:overlap val="10"/>
        <c:axId val="13298304"/>
        <c:axId val="39588224"/>
      </c:barChart>
      <c:catAx>
        <c:axId val="13298304"/>
        <c:scaling>
          <c:orientation val="minMax"/>
        </c:scaling>
        <c:delete val="0"/>
        <c:axPos val="l"/>
        <c:majorTickMark val="out"/>
        <c:minorTickMark val="none"/>
        <c:tickLblPos val="nextTo"/>
        <c:txPr>
          <a:bodyPr/>
          <a:lstStyle/>
          <a:p>
            <a:pPr>
              <a:defRPr sz="1200" b="1">
                <a:latin typeface="Gill Sans MT"/>
                <a:cs typeface="Gill Sans MT"/>
              </a:defRPr>
            </a:pPr>
            <a:endParaRPr lang="en-US"/>
          </a:p>
        </c:txPr>
        <c:crossAx val="39588224"/>
        <c:crosses val="autoZero"/>
        <c:auto val="1"/>
        <c:lblAlgn val="ctr"/>
        <c:lblOffset val="100"/>
        <c:noMultiLvlLbl val="0"/>
      </c:catAx>
      <c:valAx>
        <c:axId val="39588224"/>
        <c:scaling>
          <c:orientation val="minMax"/>
          <c:max val="7"/>
        </c:scaling>
        <c:delete val="0"/>
        <c:axPos val="b"/>
        <c:majorGridlines>
          <c:spPr>
            <a:ln w="6350" cmpd="sng">
              <a:solidFill>
                <a:schemeClr val="tx2">
                  <a:lumMod val="40000"/>
                  <a:lumOff val="60000"/>
                </a:schemeClr>
              </a:solidFill>
              <a:prstDash val="dash"/>
            </a:ln>
          </c:spPr>
        </c:majorGridlines>
        <c:numFmt formatCode="General" sourceLinked="1"/>
        <c:majorTickMark val="out"/>
        <c:minorTickMark val="out"/>
        <c:tickLblPos val="nextTo"/>
        <c:spPr>
          <a:ln>
            <a:prstDash val="sysDot"/>
          </a:ln>
        </c:spPr>
        <c:txPr>
          <a:bodyPr/>
          <a:lstStyle/>
          <a:p>
            <a:pPr>
              <a:defRPr sz="1100" b="1">
                <a:latin typeface="Gill Sans MT"/>
                <a:cs typeface="Gill Sans MT"/>
              </a:defRPr>
            </a:pPr>
            <a:endParaRPr lang="en-US"/>
          </a:p>
        </c:txPr>
        <c:crossAx val="13298304"/>
        <c:crosses val="autoZero"/>
        <c:crossBetween val="between"/>
      </c:valAx>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0.57183</cdr:x>
      <cdr:y>0</cdr:y>
    </cdr:from>
    <cdr:to>
      <cdr:x>0.7706</cdr:x>
      <cdr:y>0.09416</cdr:y>
    </cdr:to>
    <cdr:sp macro="" textlink="">
      <cdr:nvSpPr>
        <cdr:cNvPr id="2" name="TextBox 1"/>
        <cdr:cNvSpPr txBox="1"/>
      </cdr:nvSpPr>
      <cdr:spPr>
        <a:xfrm xmlns:a="http://schemas.openxmlformats.org/drawingml/2006/main">
          <a:off x="3745016" y="0"/>
          <a:ext cx="1301759" cy="444530"/>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ctr"/>
          <a:r>
            <a:rPr lang="en-US" sz="1200" b="1" dirty="0" smtClean="0">
              <a:solidFill>
                <a:srgbClr val="FF0000"/>
              </a:solidFill>
              <a:latin typeface="Gill Sans MT"/>
              <a:cs typeface="Gill Sans MT"/>
            </a:rPr>
            <a:t>Sustainability Evolving</a:t>
          </a:r>
          <a:endParaRPr lang="en-US" sz="1200" b="1" dirty="0">
            <a:solidFill>
              <a:srgbClr val="FF0000"/>
            </a:solidFill>
            <a:latin typeface="Gill Sans MT"/>
            <a:cs typeface="Gill Sans MT"/>
          </a:endParaRPr>
        </a:p>
      </cdr:txBody>
    </cdr:sp>
  </cdr:relSizeAnchor>
  <cdr:relSizeAnchor xmlns:cdr="http://schemas.openxmlformats.org/drawingml/2006/chartDrawing">
    <cdr:from>
      <cdr:x>0.77346</cdr:x>
      <cdr:y>0</cdr:y>
    </cdr:from>
    <cdr:to>
      <cdr:x>0.97707</cdr:x>
      <cdr:y>0.09416</cdr:y>
    </cdr:to>
    <cdr:sp macro="" textlink="">
      <cdr:nvSpPr>
        <cdr:cNvPr id="3" name="TextBox 2"/>
        <cdr:cNvSpPr txBox="1"/>
      </cdr:nvSpPr>
      <cdr:spPr>
        <a:xfrm xmlns:a="http://schemas.openxmlformats.org/drawingml/2006/main">
          <a:off x="5065546" y="0"/>
          <a:ext cx="1333454" cy="444530"/>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ctr"/>
          <a:r>
            <a:rPr lang="en-US" sz="1200" b="1" dirty="0" smtClean="0">
              <a:solidFill>
                <a:srgbClr val="FF0000"/>
              </a:solidFill>
              <a:latin typeface="Gill Sans MT"/>
              <a:cs typeface="Gill Sans MT"/>
            </a:rPr>
            <a:t>Sustainability Impeded</a:t>
          </a:r>
          <a:endParaRPr lang="en-US" sz="1200" b="1" dirty="0">
            <a:solidFill>
              <a:srgbClr val="FF0000"/>
            </a:solidFill>
            <a:latin typeface="Gill Sans MT"/>
            <a:cs typeface="Gill Sans MT"/>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0.95252</cdr:x>
      <cdr:y>0</cdr:y>
    </cdr:from>
    <cdr:to>
      <cdr:x>0.95252</cdr:x>
      <cdr:y>0.05784</cdr:y>
    </cdr:to>
    <cdr:cxnSp macro="">
      <cdr:nvCxnSpPr>
        <cdr:cNvPr id="2" name="Straight Connector 1"/>
        <cdr:cNvCxnSpPr/>
      </cdr:nvCxnSpPr>
      <cdr:spPr>
        <a:xfrm xmlns:a="http://schemas.openxmlformats.org/drawingml/2006/main">
          <a:off x="6376549" y="0"/>
          <a:ext cx="0" cy="269875"/>
        </a:xfrm>
        <a:prstGeom xmlns:a="http://schemas.openxmlformats.org/drawingml/2006/main" prst="line">
          <a:avLst/>
        </a:prstGeom>
        <a:ln xmlns:a="http://schemas.openxmlformats.org/drawingml/2006/main">
          <a:solidFill>
            <a:srgbClr val="FF0000"/>
          </a:solidFill>
        </a:l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0.5758</cdr:x>
      <cdr:y>0</cdr:y>
    </cdr:from>
    <cdr:to>
      <cdr:x>0.5758</cdr:x>
      <cdr:y>0.05784</cdr:y>
    </cdr:to>
    <cdr:cxnSp macro="">
      <cdr:nvCxnSpPr>
        <cdr:cNvPr id="3" name="Straight Connector 2"/>
        <cdr:cNvCxnSpPr/>
      </cdr:nvCxnSpPr>
      <cdr:spPr>
        <a:xfrm xmlns:a="http://schemas.openxmlformats.org/drawingml/2006/main">
          <a:off x="3854684" y="0"/>
          <a:ext cx="0" cy="269875"/>
        </a:xfrm>
        <a:prstGeom xmlns:a="http://schemas.openxmlformats.org/drawingml/2006/main" prst="line">
          <a:avLst/>
        </a:prstGeom>
        <a:ln xmlns:a="http://schemas.openxmlformats.org/drawingml/2006/main">
          <a:solidFill>
            <a:srgbClr val="FF0000"/>
          </a:solidFill>
        </a:l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DAD9899-7B14-544E-BDDF-22292631CDA5}" type="datetimeFigureOut">
              <a:rPr lang="en-US" smtClean="0"/>
              <a:t>30-Jun-20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9A7F9E1-5A01-F245-BA71-27794DB79A79}" type="slidenum">
              <a:rPr lang="en-US" smtClean="0"/>
              <a:t>‹#›</a:t>
            </a:fld>
            <a:endParaRPr lang="en-US"/>
          </a:p>
        </p:txBody>
      </p:sp>
    </p:spTree>
    <p:extLst>
      <p:ext uri="{BB962C8B-B14F-4D97-AF65-F5344CB8AC3E}">
        <p14:creationId xmlns:p14="http://schemas.microsoft.com/office/powerpoint/2010/main" val="10954280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71AAED-A509-5544-9C09-A1554D215ABA}" type="datetimeFigureOut">
              <a:rPr lang="en-US" smtClean="0"/>
              <a:t>30-Jun-20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F145A5-0898-9149-B978-339CD7879124}" type="slidenum">
              <a:rPr lang="en-US" smtClean="0"/>
              <a:t>‹#›</a:t>
            </a:fld>
            <a:endParaRPr lang="en-US"/>
          </a:p>
        </p:txBody>
      </p:sp>
    </p:spTree>
    <p:extLst>
      <p:ext uri="{BB962C8B-B14F-4D97-AF65-F5344CB8AC3E}">
        <p14:creationId xmlns:p14="http://schemas.microsoft.com/office/powerpoint/2010/main" val="412002122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F145A5-0898-9149-B978-339CD7879124}" type="slidenum">
              <a:rPr lang="en-US" smtClean="0"/>
              <a:t>1</a:t>
            </a:fld>
            <a:endParaRPr lang="en-US"/>
          </a:p>
        </p:txBody>
      </p:sp>
    </p:spTree>
    <p:extLst>
      <p:ext uri="{BB962C8B-B14F-4D97-AF65-F5344CB8AC3E}">
        <p14:creationId xmlns:p14="http://schemas.microsoft.com/office/powerpoint/2010/main" val="771209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x-none"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lang="en-US" dirty="0"/>
          </a:p>
        </p:txBody>
      </p:sp>
      <p:sp>
        <p:nvSpPr>
          <p:cNvPr id="4" name="Date Placeholder 3"/>
          <p:cNvSpPr>
            <a:spLocks noGrp="1"/>
          </p:cNvSpPr>
          <p:nvPr>
            <p:ph type="dt" sz="half" idx="10"/>
          </p:nvPr>
        </p:nvSpPr>
        <p:spPr/>
        <p:txBody>
          <a:bodyPr/>
          <a:lstStyle/>
          <a:p>
            <a:fld id="{3E155CC6-67CE-B347-8A12-C3E3966B992A}" type="datetimeFigureOut">
              <a:rPr lang="en-US" smtClean="0"/>
              <a:t>30-Jun-20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5E4615-3B7C-4D40-891A-97B407935AB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3E155CC6-67CE-B347-8A12-C3E3966B992A}" type="datetimeFigureOut">
              <a:rPr lang="en-US" smtClean="0"/>
              <a:t>30-Jun-20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5E4615-3B7C-4D40-891A-97B407935AB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x-none"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3E155CC6-67CE-B347-8A12-C3E3966B992A}" type="datetimeFigureOut">
              <a:rPr lang="en-US" smtClean="0"/>
              <a:t>30-Jun-20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5E4615-3B7C-4D40-891A-97B407935AB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3E155CC6-67CE-B347-8A12-C3E3966B992A}" type="datetimeFigureOut">
              <a:rPr lang="en-US" smtClean="0"/>
              <a:t>30-Jun-20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5E4615-3B7C-4D40-891A-97B407935AB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x-none"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3E155CC6-67CE-B347-8A12-C3E3966B992A}" type="datetimeFigureOut">
              <a:rPr lang="en-US" smtClean="0"/>
              <a:t>30-Jun-20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5E4615-3B7C-4D40-891A-97B407935AB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dirty="0"/>
          </a:p>
        </p:txBody>
      </p:sp>
      <p:sp>
        <p:nvSpPr>
          <p:cNvPr id="5" name="Date Placeholder 4"/>
          <p:cNvSpPr>
            <a:spLocks noGrp="1"/>
          </p:cNvSpPr>
          <p:nvPr>
            <p:ph type="dt" sz="half" idx="10"/>
          </p:nvPr>
        </p:nvSpPr>
        <p:spPr/>
        <p:txBody>
          <a:bodyPr/>
          <a:lstStyle/>
          <a:p>
            <a:fld id="{3E155CC6-67CE-B347-8A12-C3E3966B992A}" type="datetimeFigureOut">
              <a:rPr lang="en-US" smtClean="0"/>
              <a:t>30-Jun-20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5E4615-3B7C-4D40-891A-97B407935AB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Date Placeholder 6"/>
          <p:cNvSpPr>
            <a:spLocks noGrp="1"/>
          </p:cNvSpPr>
          <p:nvPr>
            <p:ph type="dt" sz="half" idx="10"/>
          </p:nvPr>
        </p:nvSpPr>
        <p:spPr/>
        <p:txBody>
          <a:bodyPr/>
          <a:lstStyle/>
          <a:p>
            <a:fld id="{3E155CC6-67CE-B347-8A12-C3E3966B992A}" type="datetimeFigureOut">
              <a:rPr lang="en-US" smtClean="0"/>
              <a:t>30-Jun-20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5E4615-3B7C-4D40-891A-97B407935AB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Date Placeholder 2"/>
          <p:cNvSpPr>
            <a:spLocks noGrp="1"/>
          </p:cNvSpPr>
          <p:nvPr>
            <p:ph type="dt" sz="half" idx="10"/>
          </p:nvPr>
        </p:nvSpPr>
        <p:spPr/>
        <p:txBody>
          <a:bodyPr/>
          <a:lstStyle/>
          <a:p>
            <a:fld id="{3E155CC6-67CE-B347-8A12-C3E3966B992A}" type="datetimeFigureOut">
              <a:rPr lang="en-US" smtClean="0"/>
              <a:t>30-Jun-20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5E4615-3B7C-4D40-891A-97B407935AB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155CC6-67CE-B347-8A12-C3E3966B992A}" type="datetimeFigureOut">
              <a:rPr lang="en-US" smtClean="0"/>
              <a:t>30-Jun-20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5E4615-3B7C-4D40-891A-97B407935AB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x-none"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3E155CC6-67CE-B347-8A12-C3E3966B992A}" type="datetimeFigureOut">
              <a:rPr lang="en-US" smtClean="0"/>
              <a:t>30-Jun-20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5E4615-3B7C-4D40-891A-97B407935AB6}"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x-none"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8" name="Date Placeholder 7"/>
          <p:cNvSpPr>
            <a:spLocks noGrp="1"/>
          </p:cNvSpPr>
          <p:nvPr>
            <p:ph type="dt" sz="half" idx="10"/>
          </p:nvPr>
        </p:nvSpPr>
        <p:spPr/>
        <p:txBody>
          <a:bodyPr/>
          <a:lstStyle/>
          <a:p>
            <a:fld id="{3E155CC6-67CE-B347-8A12-C3E3966B992A}" type="datetimeFigureOut">
              <a:rPr lang="en-US" smtClean="0"/>
              <a:t>30-Jun-20</a:t>
            </a:fld>
            <a:endParaRPr lang="en-US"/>
          </a:p>
        </p:txBody>
      </p:sp>
      <p:sp>
        <p:nvSpPr>
          <p:cNvPr id="9" name="Slide Number Placeholder 8"/>
          <p:cNvSpPr>
            <a:spLocks noGrp="1"/>
          </p:cNvSpPr>
          <p:nvPr>
            <p:ph type="sldNum" sz="quarter" idx="11"/>
          </p:nvPr>
        </p:nvSpPr>
        <p:spPr/>
        <p:txBody>
          <a:bodyPr/>
          <a:lstStyle/>
          <a:p>
            <a:fld id="{465E4615-3B7C-4D40-891A-97B407935AB6}"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x-none"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465E4615-3B7C-4D40-891A-97B407935AB6}"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E155CC6-67CE-B347-8A12-C3E3966B992A}" type="datetimeFigureOut">
              <a:rPr lang="en-US" smtClean="0"/>
              <a:t>30-Jun-20</a:t>
            </a:fld>
            <a:endParaRPr lang="en-US"/>
          </a:p>
        </p:txBody>
      </p:sp>
      <p:pic>
        <p:nvPicPr>
          <p:cNvPr id="10" name="Picture 9"/>
          <p:cNvPicPr>
            <a:picLocks noChangeAspect="1"/>
          </p:cNvPicPr>
          <p:nvPr userDrawn="1"/>
        </p:nvPicPr>
        <p:blipFill>
          <a:blip r:embed="rId13"/>
          <a:stretch>
            <a:fillRect/>
          </a:stretch>
        </p:blipFill>
        <p:spPr>
          <a:xfrm>
            <a:off x="0" y="5982101"/>
            <a:ext cx="1499455" cy="871411"/>
          </a:xfrm>
          <a:prstGeom prst="rect">
            <a:avLst/>
          </a:prstGeom>
        </p:spPr>
      </p:pic>
      <p:pic>
        <p:nvPicPr>
          <p:cNvPr id="11" name="Picture 10"/>
          <p:cNvPicPr>
            <a:picLocks noChangeAspect="1"/>
          </p:cNvPicPr>
          <p:nvPr userDrawn="1"/>
        </p:nvPicPr>
        <p:blipFill>
          <a:blip r:embed="rId14"/>
          <a:stretch>
            <a:fillRect/>
          </a:stretch>
        </p:blipFill>
        <p:spPr>
          <a:xfrm>
            <a:off x="7018610" y="6045200"/>
            <a:ext cx="1439590" cy="862495"/>
          </a:xfrm>
          <a:prstGeom prst="rect">
            <a:avLst/>
          </a:prstGeom>
        </p:spPr>
      </p:pic>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apr-institut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2193" y="1491914"/>
            <a:ext cx="7543800" cy="2593975"/>
          </a:xfrm>
        </p:spPr>
        <p:txBody>
          <a:bodyPr>
            <a:noAutofit/>
          </a:bodyPr>
          <a:lstStyle/>
          <a:p>
            <a:pPr algn="ctr"/>
            <a:r>
              <a:rPr lang="en-US" sz="3600" b="1" dirty="0">
                <a:latin typeface="Gill Sans MT"/>
                <a:cs typeface="Gill Sans MT"/>
              </a:rPr>
              <a:t>THE KENYA CIVIL SOCIETY SUSTAINABILITY INDEX</a:t>
            </a:r>
            <a:br>
              <a:rPr lang="en-US" sz="3600" b="1" dirty="0">
                <a:latin typeface="Gill Sans MT"/>
                <a:cs typeface="Gill Sans MT"/>
              </a:rPr>
            </a:br>
            <a:r>
              <a:rPr lang="en-US" sz="3600" b="1" dirty="0" smtClean="0">
                <a:latin typeface="Gill Sans MT"/>
                <a:cs typeface="Gill Sans MT"/>
              </a:rPr>
              <a:t>2018</a:t>
            </a:r>
            <a:endParaRPr lang="en-US" sz="3600" b="1" dirty="0">
              <a:latin typeface="Gill Sans MT"/>
              <a:cs typeface="Gill Sans MT"/>
            </a:endParaRPr>
          </a:p>
        </p:txBody>
      </p:sp>
      <p:sp>
        <p:nvSpPr>
          <p:cNvPr id="3" name="Subtitle 2"/>
          <p:cNvSpPr>
            <a:spLocks noGrp="1"/>
          </p:cNvSpPr>
          <p:nvPr>
            <p:ph type="subTitle" idx="1"/>
          </p:nvPr>
        </p:nvSpPr>
        <p:spPr>
          <a:xfrm>
            <a:off x="1036689" y="4571999"/>
            <a:ext cx="6461760" cy="1547799"/>
          </a:xfrm>
        </p:spPr>
        <p:txBody>
          <a:bodyPr>
            <a:normAutofit fontScale="70000" lnSpcReduction="20000"/>
          </a:bodyPr>
          <a:lstStyle/>
          <a:p>
            <a:pPr algn="ctr"/>
            <a:r>
              <a:rPr lang="en-US" sz="3400" dirty="0" smtClean="0">
                <a:solidFill>
                  <a:schemeClr val="tx1"/>
                </a:solidFill>
                <a:latin typeface="Gill Sans MT"/>
                <a:cs typeface="Gill Sans MT"/>
              </a:rPr>
              <a:t>Miriam W. Oiro Omolo, Ph.D.</a:t>
            </a:r>
          </a:p>
          <a:p>
            <a:pPr algn="ctr"/>
            <a:endParaRPr lang="en-US" sz="2400" dirty="0" smtClean="0">
              <a:solidFill>
                <a:schemeClr val="tx1"/>
              </a:solidFill>
              <a:latin typeface="Gill Sans MT"/>
              <a:cs typeface="Gill Sans MT"/>
            </a:endParaRPr>
          </a:p>
          <a:p>
            <a:pPr algn="ctr"/>
            <a:r>
              <a:rPr lang="en-US" sz="2400" dirty="0" smtClean="0">
                <a:solidFill>
                  <a:schemeClr val="tx1"/>
                </a:solidFill>
                <a:latin typeface="Gill Sans MT"/>
                <a:cs typeface="Gill Sans MT"/>
              </a:rPr>
              <a:t>Royal Tulip Canaan Hotel, Nairobi.</a:t>
            </a:r>
          </a:p>
          <a:p>
            <a:pPr algn="ctr"/>
            <a:r>
              <a:rPr lang="en-US" sz="2400" dirty="0" smtClean="0">
                <a:solidFill>
                  <a:schemeClr val="tx1"/>
                </a:solidFill>
                <a:latin typeface="Gill Sans MT"/>
                <a:cs typeface="Gill Sans MT"/>
              </a:rPr>
              <a:t>Tuesday, 10 December 2019</a:t>
            </a:r>
          </a:p>
          <a:p>
            <a:pPr algn="ctr"/>
            <a:r>
              <a:rPr lang="en-US" sz="2400" dirty="0" smtClean="0">
                <a:latin typeface="Gill Sans MT"/>
                <a:cs typeface="Gill Sans MT"/>
              </a:rPr>
              <a:t> </a:t>
            </a:r>
            <a:endParaRPr lang="en-US" sz="2400" dirty="0">
              <a:latin typeface="Gill Sans MT"/>
              <a:cs typeface="Gill Sans MT"/>
            </a:endParaRPr>
          </a:p>
        </p:txBody>
      </p:sp>
    </p:spTree>
    <p:extLst>
      <p:ext uri="{BB962C8B-B14F-4D97-AF65-F5344CB8AC3E}">
        <p14:creationId xmlns:p14="http://schemas.microsoft.com/office/powerpoint/2010/main" val="18034334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Gill Sans MT"/>
                <a:cs typeface="Gill Sans MT"/>
              </a:rPr>
              <a:t>CSOSI- Subcomponents</a:t>
            </a:r>
            <a:endParaRPr lang="en-US" sz="4000" dirty="0">
              <a:latin typeface="Gill Sans MT"/>
              <a:cs typeface="Gill Sans MT"/>
            </a:endParaRPr>
          </a:p>
        </p:txBody>
      </p:sp>
      <p:sp>
        <p:nvSpPr>
          <p:cNvPr id="3" name="Content Placeholder 2"/>
          <p:cNvSpPr>
            <a:spLocks noGrp="1"/>
          </p:cNvSpPr>
          <p:nvPr>
            <p:ph idx="1"/>
          </p:nvPr>
        </p:nvSpPr>
        <p:spPr>
          <a:xfrm>
            <a:off x="457200" y="1422386"/>
            <a:ext cx="7620000" cy="4800600"/>
          </a:xfrm>
        </p:spPr>
        <p:txBody>
          <a:bodyPr>
            <a:normAutofit/>
          </a:bodyPr>
          <a:lstStyle/>
          <a:p>
            <a:r>
              <a:rPr lang="en-US" b="1" dirty="0">
                <a:latin typeface="Gill Sans MT"/>
                <a:cs typeface="Gill Sans MT"/>
              </a:rPr>
              <a:t>SERVICE PROVISION </a:t>
            </a:r>
          </a:p>
          <a:p>
            <a:pPr lvl="1"/>
            <a:r>
              <a:rPr lang="en-US" dirty="0" smtClean="0">
                <a:latin typeface="Gill Sans MT"/>
                <a:cs typeface="Gill Sans MT"/>
              </a:rPr>
              <a:t>Range Of Goods and Services ;  Community Responsiveness;  Constituencies And Clientele; Cost Recovery ; Government Recognition And Support.</a:t>
            </a:r>
          </a:p>
          <a:p>
            <a:r>
              <a:rPr lang="en-US" b="1" dirty="0">
                <a:latin typeface="Gill Sans MT"/>
                <a:cs typeface="Gill Sans MT"/>
              </a:rPr>
              <a:t>INFRASTRUCTURE </a:t>
            </a:r>
          </a:p>
          <a:p>
            <a:pPr lvl="1"/>
            <a:r>
              <a:rPr lang="en-US" dirty="0" smtClean="0">
                <a:latin typeface="Gill Sans MT"/>
                <a:cs typeface="Gill Sans MT"/>
              </a:rPr>
              <a:t>Intermediary Support Organizations (ISOS) And CSO Resource Centers ; Local Grant Making Organizations.; CSO Coalitions ; Training; Inter sectoral Partnerships. </a:t>
            </a:r>
          </a:p>
          <a:p>
            <a:r>
              <a:rPr lang="en-US" b="1" dirty="0">
                <a:latin typeface="Gill Sans MT"/>
                <a:cs typeface="Gill Sans MT"/>
              </a:rPr>
              <a:t>PUBLIC IMAGE </a:t>
            </a:r>
          </a:p>
          <a:p>
            <a:pPr lvl="1"/>
            <a:r>
              <a:rPr lang="en-US" dirty="0" smtClean="0">
                <a:latin typeface="Gill Sans MT"/>
                <a:cs typeface="Gill Sans MT"/>
              </a:rPr>
              <a:t>Media Coverage; Public Perception Of CSOs; Government/Business Perception Of CSOs; Public Relations; Self-regulation.</a:t>
            </a:r>
          </a:p>
        </p:txBody>
      </p:sp>
    </p:spTree>
    <p:extLst>
      <p:ext uri="{BB962C8B-B14F-4D97-AF65-F5344CB8AC3E}">
        <p14:creationId xmlns:p14="http://schemas.microsoft.com/office/powerpoint/2010/main" val="15680079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a:latin typeface="Gill Sans MT"/>
                <a:cs typeface="Gill Sans MT"/>
              </a:rPr>
              <a:t>CSOSI </a:t>
            </a:r>
            <a:r>
              <a:rPr lang="en-US" sz="4000" dirty="0" smtClean="0">
                <a:latin typeface="Gill Sans MT"/>
                <a:cs typeface="Gill Sans MT"/>
              </a:rPr>
              <a:t>Kenya- 2018</a:t>
            </a:r>
            <a:endParaRPr lang="en-US" sz="4000" dirty="0">
              <a:latin typeface="Gill Sans MT"/>
              <a:cs typeface="Gill Sans MT"/>
            </a:endParaRPr>
          </a:p>
        </p:txBody>
      </p:sp>
      <p:cxnSp>
        <p:nvCxnSpPr>
          <p:cNvPr id="15" name="Straight Arrow Connector 14"/>
          <p:cNvCxnSpPr/>
          <p:nvPr/>
        </p:nvCxnSpPr>
        <p:spPr>
          <a:xfrm flipH="1">
            <a:off x="3270250" y="1417638"/>
            <a:ext cx="4635500" cy="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graphicFrame>
        <p:nvGraphicFramePr>
          <p:cNvPr id="5" name="Chart 4"/>
          <p:cNvGraphicFramePr>
            <a:graphicFrameLocks/>
          </p:cNvGraphicFramePr>
          <p:nvPr>
            <p:extLst>
              <p:ext uri="{D42A27DB-BD31-4B8C-83A1-F6EECF244321}">
                <p14:modId xmlns:p14="http://schemas.microsoft.com/office/powerpoint/2010/main" val="541157759"/>
              </p:ext>
            </p:extLst>
          </p:nvPr>
        </p:nvGraphicFramePr>
        <p:xfrm>
          <a:off x="1678200" y="1629318"/>
          <a:ext cx="6549163" cy="43770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3453265" y="1605035"/>
            <a:ext cx="1948187" cy="4127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dirty="0" smtClean="0">
                <a:solidFill>
                  <a:srgbClr val="FF0000"/>
                </a:solidFill>
                <a:latin typeface="Gill Sans MT"/>
                <a:cs typeface="Gill Sans MT"/>
              </a:rPr>
              <a:t>Sustainability Enhancing</a:t>
            </a:r>
            <a:endParaRPr lang="en-US" sz="1400" b="1" dirty="0">
              <a:solidFill>
                <a:srgbClr val="FF0000"/>
              </a:solidFill>
              <a:latin typeface="Gill Sans MT"/>
              <a:cs typeface="Gill Sans MT"/>
            </a:endParaRPr>
          </a:p>
        </p:txBody>
      </p:sp>
      <p:cxnSp>
        <p:nvCxnSpPr>
          <p:cNvPr id="7" name="Straight Connector 6"/>
          <p:cNvCxnSpPr/>
          <p:nvPr/>
        </p:nvCxnSpPr>
        <p:spPr>
          <a:xfrm>
            <a:off x="6688926" y="1680117"/>
            <a:ext cx="0" cy="355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5464137" y="1680117"/>
            <a:ext cx="0" cy="355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050933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latin typeface="Gill Sans MT"/>
                <a:cs typeface="Gill Sans MT"/>
              </a:rPr>
              <a:t>CSOSI Kenya- </a:t>
            </a:r>
            <a:r>
              <a:rPr lang="en-US" sz="4800" dirty="0" smtClean="0">
                <a:latin typeface="Gill Sans MT"/>
                <a:cs typeface="Gill Sans MT"/>
              </a:rPr>
              <a:t>2018 vs. 2017</a:t>
            </a:r>
            <a:endParaRPr lang="en-US" dirty="0">
              <a:latin typeface="Gill Sans MT"/>
              <a:cs typeface="Gill Sans MT"/>
            </a:endParaRPr>
          </a:p>
        </p:txBody>
      </p:sp>
      <p:cxnSp>
        <p:nvCxnSpPr>
          <p:cNvPr id="6" name="Straight Connector 5"/>
          <p:cNvCxnSpPr/>
          <p:nvPr/>
        </p:nvCxnSpPr>
        <p:spPr>
          <a:xfrm>
            <a:off x="6522491" y="1720301"/>
            <a:ext cx="0" cy="269875"/>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flipH="1">
            <a:off x="3270250" y="1472784"/>
            <a:ext cx="4806950" cy="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3077659" y="1622923"/>
            <a:ext cx="2143073" cy="4127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smtClean="0">
                <a:solidFill>
                  <a:srgbClr val="FF0000"/>
                </a:solidFill>
              </a:rPr>
              <a:t>Sustainability Enhancing</a:t>
            </a:r>
            <a:endParaRPr lang="en-US" sz="1400" dirty="0">
              <a:solidFill>
                <a:srgbClr val="FF0000"/>
              </a:solidFill>
            </a:endParaRPr>
          </a:p>
        </p:txBody>
      </p:sp>
      <p:sp>
        <p:nvSpPr>
          <p:cNvPr id="9" name="TextBox 8"/>
          <p:cNvSpPr txBox="1"/>
          <p:nvPr/>
        </p:nvSpPr>
        <p:spPr>
          <a:xfrm>
            <a:off x="5220732" y="1630861"/>
            <a:ext cx="1301759" cy="44453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dirty="0" smtClean="0">
                <a:solidFill>
                  <a:srgbClr val="FF0000"/>
                </a:solidFill>
              </a:rPr>
              <a:t>Sustainability Evolving</a:t>
            </a:r>
            <a:endParaRPr lang="en-US" sz="1200" dirty="0">
              <a:solidFill>
                <a:srgbClr val="FF0000"/>
              </a:solidFill>
            </a:endParaRPr>
          </a:p>
        </p:txBody>
      </p:sp>
      <p:sp>
        <p:nvSpPr>
          <p:cNvPr id="10" name="TextBox 9"/>
          <p:cNvSpPr txBox="1"/>
          <p:nvPr/>
        </p:nvSpPr>
        <p:spPr>
          <a:xfrm>
            <a:off x="6522491" y="1578042"/>
            <a:ext cx="1333454" cy="44453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dirty="0" smtClean="0">
                <a:solidFill>
                  <a:srgbClr val="FF0000"/>
                </a:solidFill>
              </a:rPr>
              <a:t>Sustainability Impeded</a:t>
            </a:r>
            <a:endParaRPr lang="en-US" sz="1200" dirty="0">
              <a:solidFill>
                <a:srgbClr val="FF0000"/>
              </a:solidFill>
            </a:endParaRPr>
          </a:p>
        </p:txBody>
      </p:sp>
      <p:cxnSp>
        <p:nvCxnSpPr>
          <p:cNvPr id="11" name="Straight Connector 10"/>
          <p:cNvCxnSpPr/>
          <p:nvPr/>
        </p:nvCxnSpPr>
        <p:spPr>
          <a:xfrm>
            <a:off x="9960191" y="3339560"/>
            <a:ext cx="0" cy="2698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aphicFrame>
        <p:nvGraphicFramePr>
          <p:cNvPr id="12" name="Chart 11"/>
          <p:cNvGraphicFramePr>
            <a:graphicFrameLocks/>
          </p:cNvGraphicFramePr>
          <p:nvPr>
            <p:extLst>
              <p:ext uri="{D42A27DB-BD31-4B8C-83A1-F6EECF244321}">
                <p14:modId xmlns:p14="http://schemas.microsoft.com/office/powerpoint/2010/main" val="583967555"/>
              </p:ext>
            </p:extLst>
          </p:nvPr>
        </p:nvGraphicFramePr>
        <p:xfrm>
          <a:off x="1382770" y="1720302"/>
          <a:ext cx="6694429" cy="425175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237976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latin typeface="Gill Sans MT"/>
                <a:cs typeface="Gill Sans MT"/>
              </a:rPr>
              <a:t>What Happened in 2018?</a:t>
            </a:r>
            <a:endParaRPr lang="en-US" sz="4400" dirty="0">
              <a:latin typeface="Gill Sans MT"/>
              <a:cs typeface="Gill Sans MT"/>
            </a:endParaRPr>
          </a:p>
        </p:txBody>
      </p:sp>
      <p:sp>
        <p:nvSpPr>
          <p:cNvPr id="3" name="Content Placeholder 2"/>
          <p:cNvSpPr>
            <a:spLocks noGrp="1"/>
          </p:cNvSpPr>
          <p:nvPr>
            <p:ph idx="1"/>
          </p:nvPr>
        </p:nvSpPr>
        <p:spPr/>
        <p:txBody>
          <a:bodyPr>
            <a:normAutofit/>
          </a:bodyPr>
          <a:lstStyle/>
          <a:p>
            <a:r>
              <a:rPr lang="en-US" sz="1800" b="1" dirty="0" smtClean="0">
                <a:latin typeface="Gill Sans MT"/>
                <a:cs typeface="Gill Sans MT"/>
              </a:rPr>
              <a:t>Overall Sustainability</a:t>
            </a:r>
          </a:p>
          <a:p>
            <a:pPr lvl="1"/>
            <a:r>
              <a:rPr lang="en-US" sz="1800" dirty="0">
                <a:latin typeface="Gill Sans MT"/>
                <a:cs typeface="Gill Sans MT"/>
              </a:rPr>
              <a:t>Relative tranquility returned to Kenya in 2018 after the hotly contested elections of </a:t>
            </a:r>
            <a:r>
              <a:rPr lang="en-US" sz="1800" dirty="0" smtClean="0">
                <a:latin typeface="Gill Sans MT"/>
                <a:cs typeface="Gill Sans MT"/>
              </a:rPr>
              <a:t>2017- The Handshake.</a:t>
            </a:r>
          </a:p>
          <a:p>
            <a:pPr lvl="1"/>
            <a:r>
              <a:rPr lang="en-US" sz="1800" dirty="0">
                <a:latin typeface="Gill Sans MT"/>
                <a:cs typeface="Gill Sans MT"/>
              </a:rPr>
              <a:t>Kenya was rocked by five major corruption cases involving senior public officials in 2018. </a:t>
            </a:r>
            <a:r>
              <a:rPr lang="mr-IN" sz="1800" dirty="0" smtClean="0">
                <a:latin typeface="Gill Sans MT"/>
                <a:cs typeface="Gill Sans MT"/>
              </a:rPr>
              <a:t>–</a:t>
            </a:r>
            <a:r>
              <a:rPr lang="en-US" sz="1800" dirty="0" smtClean="0">
                <a:latin typeface="Gill Sans MT"/>
                <a:cs typeface="Gill Sans MT"/>
              </a:rPr>
              <a:t> NYS, NCPD, </a:t>
            </a:r>
            <a:r>
              <a:rPr lang="en-US" sz="1800" dirty="0">
                <a:latin typeface="Gill Sans MT"/>
                <a:cs typeface="Gill Sans MT"/>
              </a:rPr>
              <a:t>Youth Enterprise Development Fund </a:t>
            </a:r>
            <a:r>
              <a:rPr lang="en-US" sz="1800" dirty="0" smtClean="0">
                <a:latin typeface="Gill Sans MT"/>
                <a:cs typeface="Gill Sans MT"/>
              </a:rPr>
              <a:t>, </a:t>
            </a:r>
            <a:r>
              <a:rPr lang="en-US" sz="1800" dirty="0"/>
              <a:t>National Tree-Planting </a:t>
            </a:r>
            <a:r>
              <a:rPr lang="en-US" sz="1800" dirty="0" smtClean="0"/>
              <a:t>Program, KPC</a:t>
            </a:r>
            <a:endParaRPr lang="en-US" sz="1800" b="1" dirty="0" smtClean="0">
              <a:latin typeface="Gill Sans MT"/>
              <a:cs typeface="Gill Sans MT"/>
            </a:endParaRPr>
          </a:p>
          <a:p>
            <a:r>
              <a:rPr lang="en-US" sz="1800" b="1" dirty="0" smtClean="0">
                <a:latin typeface="Gill Sans MT"/>
                <a:cs typeface="Gill Sans MT"/>
              </a:rPr>
              <a:t>Legal Environment</a:t>
            </a:r>
          </a:p>
          <a:p>
            <a:pPr lvl="1"/>
            <a:r>
              <a:rPr lang="en-US" sz="1800" dirty="0">
                <a:latin typeface="Gill Sans MT"/>
                <a:cs typeface="Gill Sans MT"/>
              </a:rPr>
              <a:t>The legal environment deteriorated slightly in 2018 as state harassment of CSOs continued after the general elections of late 2017. </a:t>
            </a:r>
          </a:p>
          <a:p>
            <a:pPr lvl="1"/>
            <a:r>
              <a:rPr lang="en-US" sz="1800" dirty="0">
                <a:latin typeface="Gill Sans MT"/>
                <a:cs typeface="Gill Sans MT"/>
              </a:rPr>
              <a:t>The transfer in 2017 of the NGO Coordination Board from the Ministry of Devolution and Planning to the Ministry of Interior and Coordination of National Government as a sign that the government regards them as security risks rather than development partners.</a:t>
            </a:r>
          </a:p>
          <a:p>
            <a:pPr lvl="1"/>
            <a:r>
              <a:rPr lang="en-US" sz="1800" dirty="0">
                <a:latin typeface="Gill Sans MT"/>
                <a:cs typeface="Gill Sans MT"/>
              </a:rPr>
              <a:t>A new Associations Bill tabled in 2018 provides a framework for the registration and governance of associations of CSOs. </a:t>
            </a:r>
            <a:r>
              <a:rPr lang="mr-IN" sz="1800" dirty="0">
                <a:latin typeface="Gill Sans MT"/>
                <a:cs typeface="Gill Sans MT"/>
              </a:rPr>
              <a:t>–</a:t>
            </a:r>
            <a:r>
              <a:rPr lang="en-US" sz="1800" dirty="0">
                <a:latin typeface="Gill Sans MT"/>
                <a:cs typeface="Gill Sans MT"/>
              </a:rPr>
              <a:t> Still at AG.</a:t>
            </a:r>
          </a:p>
        </p:txBody>
      </p:sp>
    </p:spTree>
    <p:extLst>
      <p:ext uri="{BB962C8B-B14F-4D97-AF65-F5344CB8AC3E}">
        <p14:creationId xmlns:p14="http://schemas.microsoft.com/office/powerpoint/2010/main" val="2886078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latin typeface="Gill Sans MT"/>
                <a:cs typeface="Gill Sans MT"/>
              </a:rPr>
              <a:t>What Happened in </a:t>
            </a:r>
            <a:r>
              <a:rPr lang="en-US" sz="4400" dirty="0" smtClean="0">
                <a:latin typeface="Gill Sans MT"/>
                <a:cs typeface="Gill Sans MT"/>
              </a:rPr>
              <a:t>2018?</a:t>
            </a:r>
            <a:endParaRPr lang="en-US" sz="4400" dirty="0"/>
          </a:p>
        </p:txBody>
      </p:sp>
      <p:sp>
        <p:nvSpPr>
          <p:cNvPr id="3" name="Content Placeholder 2"/>
          <p:cNvSpPr>
            <a:spLocks noGrp="1"/>
          </p:cNvSpPr>
          <p:nvPr>
            <p:ph idx="1"/>
          </p:nvPr>
        </p:nvSpPr>
        <p:spPr/>
        <p:txBody>
          <a:bodyPr/>
          <a:lstStyle/>
          <a:p>
            <a:r>
              <a:rPr lang="en-US" b="1" dirty="0" smtClean="0">
                <a:latin typeface="Gill Sans MT"/>
                <a:cs typeface="Gill Sans MT"/>
              </a:rPr>
              <a:t>Organizational Capacity</a:t>
            </a:r>
          </a:p>
          <a:p>
            <a:pPr lvl="1"/>
            <a:r>
              <a:rPr lang="en-US" sz="1800" dirty="0" smtClean="0">
                <a:latin typeface="Gill Sans MT"/>
                <a:cs typeface="Gill Sans MT"/>
              </a:rPr>
              <a:t>CSOs’ organization capacity improved slightly in 2018 as </a:t>
            </a:r>
            <a:r>
              <a:rPr lang="en-US" sz="1800" dirty="0">
                <a:latin typeface="Gill Sans MT"/>
                <a:cs typeface="Gill Sans MT"/>
              </a:rPr>
              <a:t>they worked more intensively with constituencies, including governments, at the national and sub-national levels, particularly to develop mechanisms for monitoring service delivery. </a:t>
            </a:r>
            <a:endParaRPr lang="en-US" sz="1800" dirty="0" smtClean="0">
              <a:latin typeface="Gill Sans MT"/>
              <a:cs typeface="Gill Sans MT"/>
            </a:endParaRPr>
          </a:p>
          <a:p>
            <a:pPr lvl="1"/>
            <a:r>
              <a:rPr lang="en-US" sz="1800" dirty="0">
                <a:latin typeface="Gill Sans MT"/>
                <a:cs typeface="Gill Sans MT"/>
              </a:rPr>
              <a:t>Many CSOs have strategic plans with well-crafted vision and mission statements, but their implementation is subject to funding. </a:t>
            </a:r>
            <a:endParaRPr lang="en-US" sz="1800" dirty="0" smtClean="0">
              <a:latin typeface="Gill Sans MT"/>
              <a:cs typeface="Gill Sans MT"/>
            </a:endParaRPr>
          </a:p>
          <a:p>
            <a:pPr lvl="1"/>
            <a:r>
              <a:rPr lang="en-US" sz="1800" dirty="0">
                <a:latin typeface="Gill Sans MT"/>
                <a:cs typeface="Gill Sans MT"/>
              </a:rPr>
              <a:t>Established CSOs operating at the national level usually have written policies on procurement, finance, and human resource management, as well as operational and procedural manuals. </a:t>
            </a:r>
            <a:endParaRPr lang="en-US" sz="1800" dirty="0" smtClean="0">
              <a:latin typeface="Gill Sans MT"/>
              <a:cs typeface="Gill Sans MT"/>
            </a:endParaRPr>
          </a:p>
          <a:p>
            <a:pPr lvl="1"/>
            <a:r>
              <a:rPr lang="en-US" sz="1800" dirty="0">
                <a:latin typeface="Gill Sans MT"/>
                <a:cs typeface="Gill Sans MT"/>
              </a:rPr>
              <a:t>Most CSOs rely on project funding, which can make it difficult for them to maintain permanent staff. </a:t>
            </a:r>
            <a:endParaRPr lang="en-US" sz="1800" b="1" dirty="0">
              <a:latin typeface="Gill Sans MT"/>
              <a:cs typeface="Gill Sans MT"/>
            </a:endParaRPr>
          </a:p>
        </p:txBody>
      </p:sp>
    </p:spTree>
    <p:extLst>
      <p:ext uri="{BB962C8B-B14F-4D97-AF65-F5344CB8AC3E}">
        <p14:creationId xmlns:p14="http://schemas.microsoft.com/office/powerpoint/2010/main" val="22401506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Gill Sans MT"/>
                <a:cs typeface="Gill Sans MT"/>
              </a:rPr>
              <a:t>What Happened in 2018?</a:t>
            </a:r>
            <a:endParaRPr lang="en-US" sz="3600" dirty="0">
              <a:latin typeface="Gill Sans MT"/>
              <a:cs typeface="Gill Sans MT"/>
            </a:endParaRPr>
          </a:p>
        </p:txBody>
      </p:sp>
      <p:sp>
        <p:nvSpPr>
          <p:cNvPr id="3" name="Content Placeholder 2"/>
          <p:cNvSpPr>
            <a:spLocks noGrp="1"/>
          </p:cNvSpPr>
          <p:nvPr>
            <p:ph idx="1"/>
          </p:nvPr>
        </p:nvSpPr>
        <p:spPr/>
        <p:txBody>
          <a:bodyPr>
            <a:normAutofit fontScale="92500" lnSpcReduction="10000"/>
          </a:bodyPr>
          <a:lstStyle/>
          <a:p>
            <a:r>
              <a:rPr lang="en-US" b="1" dirty="0" smtClean="0">
                <a:latin typeface="Gill Sans MT"/>
                <a:cs typeface="Gill Sans MT"/>
              </a:rPr>
              <a:t>Financial Viability</a:t>
            </a:r>
          </a:p>
          <a:p>
            <a:pPr lvl="1"/>
            <a:r>
              <a:rPr lang="en-US" sz="1800" dirty="0" smtClean="0">
                <a:latin typeface="Gill Sans MT"/>
                <a:cs typeface="Gill Sans MT"/>
              </a:rPr>
              <a:t>CSO financial viability was slightly weaker in 2018, because </a:t>
            </a:r>
            <a:r>
              <a:rPr lang="en-US" sz="1800" dirty="0">
                <a:latin typeface="Gill Sans MT"/>
                <a:cs typeface="Gill Sans MT"/>
              </a:rPr>
              <a:t>of continuing declines in donor </a:t>
            </a:r>
            <a:r>
              <a:rPr lang="en-US" sz="1800" dirty="0" smtClean="0">
                <a:latin typeface="Gill Sans MT"/>
                <a:cs typeface="Gill Sans MT"/>
              </a:rPr>
              <a:t>funding and increasing focus on accountability and  post</a:t>
            </a:r>
            <a:r>
              <a:rPr lang="en-US" sz="1800" dirty="0">
                <a:latin typeface="Gill Sans MT"/>
                <a:cs typeface="Gill Sans MT"/>
              </a:rPr>
              <a:t>-election issues decreased the funding available for activities in sectors such as health care and education. </a:t>
            </a:r>
            <a:endParaRPr lang="en-US" sz="1800" dirty="0" smtClean="0">
              <a:latin typeface="Gill Sans MT"/>
              <a:cs typeface="Gill Sans MT"/>
            </a:endParaRPr>
          </a:p>
          <a:p>
            <a:pPr lvl="1"/>
            <a:r>
              <a:rPr lang="en-US" sz="1800" dirty="0">
                <a:latin typeface="Gill Sans MT"/>
                <a:cs typeface="Gill Sans MT"/>
              </a:rPr>
              <a:t>CSOs receive the bulk of their funding from bilateral donors </a:t>
            </a:r>
            <a:r>
              <a:rPr lang="en-US" sz="1800" dirty="0" smtClean="0">
                <a:latin typeface="Gill Sans MT"/>
                <a:cs typeface="Gill Sans MT"/>
              </a:rPr>
              <a:t> DFID</a:t>
            </a:r>
            <a:r>
              <a:rPr lang="en-US" sz="1800" dirty="0">
                <a:latin typeface="Gill Sans MT"/>
                <a:cs typeface="Gill Sans MT"/>
              </a:rPr>
              <a:t>, Danish International Development Agency, and Swedish International Development Cooperation Agency. </a:t>
            </a:r>
            <a:endParaRPr lang="en-US" sz="1800" dirty="0" smtClean="0">
              <a:latin typeface="Gill Sans MT"/>
              <a:cs typeface="Gill Sans MT"/>
            </a:endParaRPr>
          </a:p>
          <a:p>
            <a:pPr lvl="1"/>
            <a:r>
              <a:rPr lang="en-US" sz="1800" dirty="0" smtClean="0">
                <a:latin typeface="Gill Sans MT"/>
                <a:cs typeface="Gill Sans MT"/>
              </a:rPr>
              <a:t>Most </a:t>
            </a:r>
            <a:r>
              <a:rPr lang="en-US" sz="1800" dirty="0">
                <a:latin typeface="Gill Sans MT"/>
                <a:cs typeface="Gill Sans MT"/>
              </a:rPr>
              <a:t>donor support has shifted to the county level, where it largely targets CSOs working on open governance, devolution, and accountability. </a:t>
            </a:r>
            <a:endParaRPr lang="en-US" sz="1800" dirty="0" smtClean="0">
              <a:latin typeface="Gill Sans MT"/>
              <a:cs typeface="Gill Sans MT"/>
            </a:endParaRPr>
          </a:p>
          <a:p>
            <a:pPr lvl="1"/>
            <a:r>
              <a:rPr lang="en-US" sz="1800" dirty="0">
                <a:latin typeface="Gill Sans MT"/>
                <a:cs typeface="Gill Sans MT"/>
              </a:rPr>
              <a:t>Very few funders are willing to engage in long-term partnerships with CSOs, which leaves organizations reliant on short-term projects that demand a lot of deliverables, such as harvested data and reports on results. </a:t>
            </a:r>
            <a:endParaRPr lang="en-US" sz="1800" dirty="0" smtClean="0">
              <a:latin typeface="Gill Sans MT"/>
              <a:cs typeface="Gill Sans MT"/>
            </a:endParaRPr>
          </a:p>
          <a:p>
            <a:pPr lvl="1"/>
            <a:r>
              <a:rPr lang="en-US" sz="1800" dirty="0" smtClean="0">
                <a:latin typeface="Gill Sans MT"/>
                <a:cs typeface="Gill Sans MT"/>
              </a:rPr>
              <a:t>Funding </a:t>
            </a:r>
            <a:r>
              <a:rPr lang="en-US" sz="1800" dirty="0">
                <a:latin typeface="Gill Sans MT"/>
                <a:cs typeface="Gill Sans MT"/>
              </a:rPr>
              <a:t>for research, which tends to require longer timeframes, is difficult to find since donors are focused on quick results. </a:t>
            </a:r>
            <a:endParaRPr lang="en-US" sz="1800" dirty="0" smtClean="0">
              <a:latin typeface="Gill Sans MT"/>
              <a:cs typeface="Gill Sans MT"/>
            </a:endParaRPr>
          </a:p>
          <a:p>
            <a:pPr lvl="1"/>
            <a:r>
              <a:rPr lang="en-US" sz="1800" dirty="0">
                <a:latin typeface="Gill Sans MT"/>
                <a:cs typeface="Gill Sans MT"/>
              </a:rPr>
              <a:t>Many CSOs have multiple sources of support, particularly if they rely on project-based funding. Ensuring the sustainability of funding has been a challenge since Kenya was elevated to a middle-income country in 2014</a:t>
            </a:r>
            <a:r>
              <a:rPr lang="en-US" sz="1800" dirty="0"/>
              <a:t>. </a:t>
            </a:r>
            <a:endParaRPr lang="en-US" sz="1800" b="1" dirty="0">
              <a:latin typeface="Gill Sans MT"/>
              <a:cs typeface="Gill Sans MT"/>
            </a:endParaRPr>
          </a:p>
        </p:txBody>
      </p:sp>
    </p:spTree>
    <p:extLst>
      <p:ext uri="{BB962C8B-B14F-4D97-AF65-F5344CB8AC3E}">
        <p14:creationId xmlns:p14="http://schemas.microsoft.com/office/powerpoint/2010/main" val="26571485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Gill Sans MT"/>
                <a:cs typeface="Gill Sans MT"/>
              </a:rPr>
              <a:t>What Happened in </a:t>
            </a:r>
            <a:r>
              <a:rPr lang="en-US" sz="3600" dirty="0" smtClean="0">
                <a:latin typeface="Gill Sans MT"/>
                <a:cs typeface="Gill Sans MT"/>
              </a:rPr>
              <a:t>2018?</a:t>
            </a:r>
            <a:endParaRPr lang="en-US" sz="3600" dirty="0"/>
          </a:p>
        </p:txBody>
      </p:sp>
      <p:sp>
        <p:nvSpPr>
          <p:cNvPr id="3" name="Content Placeholder 2"/>
          <p:cNvSpPr>
            <a:spLocks noGrp="1"/>
          </p:cNvSpPr>
          <p:nvPr>
            <p:ph idx="1"/>
          </p:nvPr>
        </p:nvSpPr>
        <p:spPr/>
        <p:txBody>
          <a:bodyPr>
            <a:normAutofit lnSpcReduction="10000"/>
          </a:bodyPr>
          <a:lstStyle/>
          <a:p>
            <a:r>
              <a:rPr lang="en-US" b="1" dirty="0" smtClean="0">
                <a:latin typeface="Gill Sans MT"/>
                <a:cs typeface="Gill Sans MT"/>
              </a:rPr>
              <a:t>Advocacy</a:t>
            </a:r>
          </a:p>
          <a:p>
            <a:pPr lvl="1"/>
            <a:r>
              <a:rPr lang="en-US" sz="1800" dirty="0" smtClean="0">
                <a:latin typeface="Gill Sans MT"/>
                <a:cs typeface="Gill Sans MT"/>
              </a:rPr>
              <a:t>CSO advocacy improved slightly in 2018 as donors  interest </a:t>
            </a:r>
            <a:r>
              <a:rPr lang="en-US" sz="1800" dirty="0">
                <a:latin typeface="Gill Sans MT"/>
                <a:cs typeface="Gill Sans MT"/>
              </a:rPr>
              <a:t>in accountability and post-election issues encouraged more activity in those areas. </a:t>
            </a:r>
            <a:endParaRPr lang="en-US" sz="1800" dirty="0" smtClean="0">
              <a:latin typeface="Gill Sans MT"/>
              <a:cs typeface="Gill Sans MT"/>
            </a:endParaRPr>
          </a:p>
          <a:p>
            <a:pPr lvl="1"/>
            <a:r>
              <a:rPr lang="en-US" dirty="0">
                <a:latin typeface="Gill Sans MT"/>
                <a:cs typeface="Gill Sans MT"/>
              </a:rPr>
              <a:t>At the sub-national level, CSOs focused on social issues, such as education and health care, worked with local governments to improve service delivery through awareness raising and capacity building. </a:t>
            </a:r>
            <a:endParaRPr lang="en-US" dirty="0" smtClean="0">
              <a:latin typeface="Gill Sans MT"/>
              <a:cs typeface="Gill Sans MT"/>
            </a:endParaRPr>
          </a:p>
          <a:p>
            <a:pPr lvl="1"/>
            <a:r>
              <a:rPr lang="en-US" dirty="0">
                <a:latin typeface="Gill Sans MT"/>
                <a:cs typeface="Gill Sans MT"/>
              </a:rPr>
              <a:t>However, in some counties</a:t>
            </a:r>
            <a:r>
              <a:rPr lang="en-US" dirty="0" smtClean="0">
                <a:latin typeface="Gill Sans MT"/>
                <a:cs typeface="Gill Sans MT"/>
              </a:rPr>
              <a:t>, government officials poorly understood CSO efforts to engage in civic education which contributed to “cold war” </a:t>
            </a:r>
            <a:r>
              <a:rPr lang="en-US" dirty="0">
                <a:latin typeface="Gill Sans MT"/>
                <a:cs typeface="Gill Sans MT"/>
              </a:rPr>
              <a:t>or slowdown in cooperation between the two sides. </a:t>
            </a:r>
            <a:r>
              <a:rPr lang="en-US" dirty="0" smtClean="0">
                <a:latin typeface="Gill Sans MT"/>
                <a:cs typeface="Gill Sans MT"/>
              </a:rPr>
              <a:t> </a:t>
            </a:r>
          </a:p>
          <a:p>
            <a:pPr lvl="1"/>
            <a:r>
              <a:rPr lang="en-US" dirty="0">
                <a:latin typeface="Gill Sans MT"/>
                <a:cs typeface="Gill Sans MT"/>
              </a:rPr>
              <a:t>Public participation was hampered when notices for meetings were shared only a week in advance, leading to complaints that the public was meant merely to rubber-stamp predetermined outcomes. </a:t>
            </a:r>
            <a:endParaRPr lang="en-US" sz="2000" dirty="0">
              <a:latin typeface="Gill Sans MT"/>
              <a:cs typeface="Gill Sans MT"/>
            </a:endParaRPr>
          </a:p>
        </p:txBody>
      </p:sp>
    </p:spTree>
    <p:extLst>
      <p:ext uri="{BB962C8B-B14F-4D97-AF65-F5344CB8AC3E}">
        <p14:creationId xmlns:p14="http://schemas.microsoft.com/office/powerpoint/2010/main" val="27323654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Gill Sans MT"/>
                <a:cs typeface="Gill Sans MT"/>
              </a:rPr>
              <a:t>What Happened in </a:t>
            </a:r>
            <a:r>
              <a:rPr lang="en-US" sz="4000" dirty="0" smtClean="0">
                <a:latin typeface="Gill Sans MT"/>
                <a:cs typeface="Gill Sans MT"/>
              </a:rPr>
              <a:t>2018?</a:t>
            </a:r>
            <a:endParaRPr lang="en-US" sz="4000" dirty="0"/>
          </a:p>
        </p:txBody>
      </p:sp>
      <p:sp>
        <p:nvSpPr>
          <p:cNvPr id="3" name="Content Placeholder 2"/>
          <p:cNvSpPr>
            <a:spLocks noGrp="1"/>
          </p:cNvSpPr>
          <p:nvPr>
            <p:ph idx="1"/>
          </p:nvPr>
        </p:nvSpPr>
        <p:spPr>
          <a:xfrm>
            <a:off x="457200" y="1417638"/>
            <a:ext cx="7620000" cy="4983162"/>
          </a:xfrm>
        </p:spPr>
        <p:txBody>
          <a:bodyPr>
            <a:normAutofit/>
          </a:bodyPr>
          <a:lstStyle/>
          <a:p>
            <a:r>
              <a:rPr lang="en-US" sz="2000" b="1" dirty="0" smtClean="0">
                <a:latin typeface="Gill Sans MT"/>
                <a:cs typeface="Gill Sans MT"/>
              </a:rPr>
              <a:t>Service Provision</a:t>
            </a:r>
          </a:p>
          <a:p>
            <a:pPr lvl="1"/>
            <a:r>
              <a:rPr lang="en-US" sz="1800" dirty="0">
                <a:latin typeface="Gill Sans MT"/>
                <a:cs typeface="Gill Sans MT"/>
              </a:rPr>
              <a:t>CSOs were able to ensure that the provision of services in these sectors continued even as their resources declined. </a:t>
            </a:r>
            <a:endParaRPr lang="en-US" sz="1800" dirty="0" smtClean="0">
              <a:latin typeface="Gill Sans MT"/>
              <a:cs typeface="Gill Sans MT"/>
            </a:endParaRPr>
          </a:p>
          <a:p>
            <a:pPr lvl="1"/>
            <a:r>
              <a:rPr lang="en-US" sz="1800" dirty="0">
                <a:latin typeface="Gill Sans MT"/>
                <a:cs typeface="Gill Sans MT"/>
              </a:rPr>
              <a:t>Many CSOs work with communities to develop social accountability mechanisms such as community scorecards, which inform local governments of issues needing their attention. </a:t>
            </a:r>
            <a:endParaRPr lang="en-US" sz="1800" dirty="0" smtClean="0">
              <a:latin typeface="Gill Sans MT"/>
              <a:cs typeface="Gill Sans MT"/>
            </a:endParaRPr>
          </a:p>
          <a:p>
            <a:pPr lvl="1"/>
            <a:r>
              <a:rPr lang="en-US" sz="1800" dirty="0">
                <a:latin typeface="Gill Sans MT"/>
                <a:cs typeface="Gill Sans MT"/>
              </a:rPr>
              <a:t>CSOs seek to share informational and educational materials and research publications with their constituencies. Some organizations work closely with </a:t>
            </a:r>
            <a:r>
              <a:rPr lang="en-US" sz="1800" dirty="0" smtClean="0">
                <a:latin typeface="Gill Sans MT"/>
                <a:cs typeface="Gill Sans MT"/>
              </a:rPr>
              <a:t> </a:t>
            </a:r>
            <a:endParaRPr lang="en-US" sz="1800" dirty="0">
              <a:latin typeface="Gill Sans MT"/>
              <a:cs typeface="Gill Sans MT"/>
            </a:endParaRPr>
          </a:p>
        </p:txBody>
      </p:sp>
    </p:spTree>
    <p:extLst>
      <p:ext uri="{BB962C8B-B14F-4D97-AF65-F5344CB8AC3E}">
        <p14:creationId xmlns:p14="http://schemas.microsoft.com/office/powerpoint/2010/main" val="37760599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Gill Sans MT"/>
                <a:cs typeface="Gill Sans MT"/>
              </a:rPr>
              <a:t>What Happened in </a:t>
            </a:r>
            <a:r>
              <a:rPr lang="en-US" sz="3600" dirty="0" smtClean="0">
                <a:latin typeface="Gill Sans MT"/>
                <a:cs typeface="Gill Sans MT"/>
              </a:rPr>
              <a:t>2018?</a:t>
            </a:r>
            <a:endParaRPr lang="en-US" sz="3600" dirty="0"/>
          </a:p>
        </p:txBody>
      </p:sp>
      <p:sp>
        <p:nvSpPr>
          <p:cNvPr id="3" name="Content Placeholder 2"/>
          <p:cNvSpPr>
            <a:spLocks noGrp="1"/>
          </p:cNvSpPr>
          <p:nvPr>
            <p:ph idx="1"/>
          </p:nvPr>
        </p:nvSpPr>
        <p:spPr>
          <a:xfrm>
            <a:off x="457200" y="1417638"/>
            <a:ext cx="7620000" cy="4983162"/>
          </a:xfrm>
        </p:spPr>
        <p:txBody>
          <a:bodyPr>
            <a:normAutofit/>
          </a:bodyPr>
          <a:lstStyle/>
          <a:p>
            <a:r>
              <a:rPr lang="en-US" sz="2200" b="1" dirty="0" smtClean="0">
                <a:latin typeface="Gill Sans MT"/>
                <a:cs typeface="Gill Sans MT"/>
              </a:rPr>
              <a:t>Sectoral Infrastructure</a:t>
            </a:r>
          </a:p>
          <a:p>
            <a:pPr lvl="1"/>
            <a:r>
              <a:rPr lang="en-US" sz="1800" dirty="0">
                <a:latin typeface="Gill Sans MT"/>
                <a:cs typeface="Gill Sans MT"/>
              </a:rPr>
              <a:t>CSOs benefitted from new or expanded resource centers, training opportunities, and productive intersectoral partnerships. </a:t>
            </a:r>
            <a:endParaRPr lang="en-US" sz="1800" dirty="0" smtClean="0">
              <a:latin typeface="Gill Sans MT"/>
              <a:cs typeface="Gill Sans MT"/>
            </a:endParaRPr>
          </a:p>
          <a:p>
            <a:pPr lvl="1"/>
            <a:r>
              <a:rPr lang="en-US" sz="1800" dirty="0">
                <a:latin typeface="Gill Sans MT"/>
                <a:cs typeface="Gill Sans MT"/>
              </a:rPr>
              <a:t>Local </a:t>
            </a:r>
            <a:r>
              <a:rPr lang="en-US" sz="1800" dirty="0" smtClean="0">
                <a:latin typeface="Gill Sans MT"/>
                <a:cs typeface="Gill Sans MT"/>
              </a:rPr>
              <a:t>grant makers </a:t>
            </a:r>
            <a:r>
              <a:rPr lang="en-US" sz="1800" dirty="0">
                <a:latin typeface="Gill Sans MT"/>
                <a:cs typeface="Gill Sans MT"/>
              </a:rPr>
              <a:t>include the Uraia Trust, which tracks grantee performance through monthly and quarterly reports, and the Yetu Initiative of the Aga Khan Foundation (AKF), which hosts periodic forums in which grantees share information on progress, challenges, and lessons learned during their projects. </a:t>
            </a:r>
            <a:endParaRPr lang="en-US" sz="1800" dirty="0" smtClean="0">
              <a:latin typeface="Gill Sans MT"/>
              <a:cs typeface="Gill Sans MT"/>
            </a:endParaRPr>
          </a:p>
          <a:p>
            <a:pPr lvl="1"/>
            <a:r>
              <a:rPr lang="en-US" sz="1800" dirty="0">
                <a:latin typeface="Gill Sans MT"/>
                <a:cs typeface="Gill Sans MT"/>
              </a:rPr>
              <a:t>CSO coalitions have declined because of inadequate funding and competition among organizations. Coalition members have become less open with each other, leading to poor coordination and the duplication of efforts. </a:t>
            </a:r>
          </a:p>
        </p:txBody>
      </p:sp>
    </p:spTree>
    <p:extLst>
      <p:ext uri="{BB962C8B-B14F-4D97-AF65-F5344CB8AC3E}">
        <p14:creationId xmlns:p14="http://schemas.microsoft.com/office/powerpoint/2010/main" val="26055148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ill Sans MT"/>
                <a:cs typeface="Gill Sans MT"/>
              </a:rPr>
              <a:t>What Happened in </a:t>
            </a:r>
            <a:r>
              <a:rPr lang="en-US" dirty="0" smtClean="0">
                <a:latin typeface="Gill Sans MT"/>
                <a:cs typeface="Gill Sans MT"/>
              </a:rPr>
              <a:t>2018?</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latin typeface="Gill Sans MT"/>
                <a:cs typeface="Gill Sans MT"/>
              </a:rPr>
              <a:t>Public Image</a:t>
            </a:r>
          </a:p>
          <a:p>
            <a:pPr lvl="1"/>
            <a:r>
              <a:rPr lang="en-US" sz="1800" dirty="0">
                <a:latin typeface="Gill Sans MT"/>
                <a:cs typeface="Gill Sans MT"/>
              </a:rPr>
              <a:t>Media coverage of CSOs was generally positive. Both national and county-level media continued to invite CSO experts to discuss issues of public interest. </a:t>
            </a:r>
            <a:endParaRPr lang="en-US" sz="1900" dirty="0">
              <a:latin typeface="Gill Sans MT"/>
              <a:cs typeface="Gill Sans MT"/>
            </a:endParaRPr>
          </a:p>
          <a:p>
            <a:pPr lvl="1"/>
            <a:r>
              <a:rPr lang="en-US" sz="1800" dirty="0">
                <a:latin typeface="Gill Sans MT"/>
                <a:cs typeface="Gill Sans MT"/>
              </a:rPr>
              <a:t>For example, staff from GRADIF appeared on live radio talk shows and local stations, including </a:t>
            </a:r>
            <a:r>
              <a:rPr lang="en-US" sz="1800" dirty="0" err="1">
                <a:latin typeface="Gill Sans MT"/>
                <a:cs typeface="Gill Sans MT"/>
              </a:rPr>
              <a:t>Wimwaro</a:t>
            </a:r>
            <a:r>
              <a:rPr lang="en-US" sz="1800" dirty="0">
                <a:latin typeface="Gill Sans MT"/>
                <a:cs typeface="Gill Sans MT"/>
              </a:rPr>
              <a:t> FM and </a:t>
            </a:r>
            <a:r>
              <a:rPr lang="en-US" sz="1800" dirty="0" err="1">
                <a:latin typeface="Gill Sans MT"/>
                <a:cs typeface="Gill Sans MT"/>
              </a:rPr>
              <a:t>Inooro</a:t>
            </a:r>
            <a:r>
              <a:rPr lang="en-US" sz="1800" dirty="0">
                <a:latin typeface="Gill Sans MT"/>
                <a:cs typeface="Gill Sans MT"/>
              </a:rPr>
              <a:t> FM, to discuss child rights, public participation in devolved governance, and development projects. </a:t>
            </a:r>
            <a:endParaRPr lang="en-US" sz="1800" dirty="0" smtClean="0">
              <a:latin typeface="Gill Sans MT"/>
              <a:cs typeface="Gill Sans MT"/>
            </a:endParaRPr>
          </a:p>
          <a:p>
            <a:pPr lvl="1"/>
            <a:r>
              <a:rPr lang="en-US" sz="1800" dirty="0" smtClean="0">
                <a:latin typeface="Gill Sans MT"/>
                <a:cs typeface="Gill Sans MT"/>
              </a:rPr>
              <a:t>Coverage </a:t>
            </a:r>
            <a:r>
              <a:rPr lang="en-US" sz="1800" dirty="0">
                <a:latin typeface="Gill Sans MT"/>
                <a:cs typeface="Gill Sans MT"/>
              </a:rPr>
              <a:t>of </a:t>
            </a:r>
            <a:r>
              <a:rPr lang="en-US" sz="1800" dirty="0" smtClean="0">
                <a:latin typeface="Gill Sans MT"/>
                <a:cs typeface="Gill Sans MT"/>
              </a:rPr>
              <a:t>CSO activities </a:t>
            </a:r>
            <a:r>
              <a:rPr lang="en-US" sz="1800" dirty="0">
                <a:latin typeface="Gill Sans MT"/>
                <a:cs typeface="Gill Sans MT"/>
              </a:rPr>
              <a:t>in development was minimal, as they tend not to be sensational. </a:t>
            </a:r>
          </a:p>
          <a:p>
            <a:pPr lvl="1"/>
            <a:r>
              <a:rPr lang="en-US" sz="1800" dirty="0">
                <a:latin typeface="Gill Sans MT"/>
                <a:cs typeface="Gill Sans MT"/>
              </a:rPr>
              <a:t>Following the disputed 2017 elections, the public was more aware of CSOs such as KHRC, Info Action, and </a:t>
            </a:r>
            <a:r>
              <a:rPr lang="en-US" sz="1800" dirty="0" err="1">
                <a:latin typeface="Gill Sans MT"/>
                <a:cs typeface="Gill Sans MT"/>
              </a:rPr>
              <a:t>AfriCOG</a:t>
            </a:r>
            <a:r>
              <a:rPr lang="en-US" sz="1800" dirty="0">
                <a:latin typeface="Gill Sans MT"/>
                <a:cs typeface="Gill Sans MT"/>
              </a:rPr>
              <a:t>, because of their work on promoting electoral justice. </a:t>
            </a:r>
            <a:endParaRPr lang="en-US" sz="1800" dirty="0" smtClean="0">
              <a:latin typeface="Gill Sans MT"/>
              <a:cs typeface="Gill Sans MT"/>
            </a:endParaRPr>
          </a:p>
          <a:p>
            <a:pPr lvl="1"/>
            <a:r>
              <a:rPr lang="en-US" sz="1800" dirty="0">
                <a:latin typeface="Gill Sans MT"/>
                <a:cs typeface="Gill Sans MT"/>
              </a:rPr>
              <a:t>Some government officials view CSOs working on civic education and health as threats, since they raise questions and educate citizens about their rights. </a:t>
            </a:r>
            <a:endParaRPr lang="en-US" sz="1800" dirty="0" smtClean="0">
              <a:latin typeface="Gill Sans MT"/>
              <a:cs typeface="Gill Sans MT"/>
            </a:endParaRPr>
          </a:p>
          <a:p>
            <a:pPr lvl="1"/>
            <a:r>
              <a:rPr lang="en-US" sz="1800" dirty="0">
                <a:latin typeface="Gill Sans MT"/>
                <a:cs typeface="Gill Sans MT"/>
              </a:rPr>
              <a:t>CSOs increasingly appreciate the need to use internet-based platforms as marketing tools. More than half of Uraia Trust grantees are active on social media, and some have websites. </a:t>
            </a:r>
            <a:endParaRPr lang="en-US" sz="1900" dirty="0">
              <a:latin typeface="Gill Sans MT"/>
              <a:cs typeface="Gill Sans MT"/>
            </a:endParaRPr>
          </a:p>
        </p:txBody>
      </p:sp>
    </p:spTree>
    <p:extLst>
      <p:ext uri="{BB962C8B-B14F-4D97-AF65-F5344CB8AC3E}">
        <p14:creationId xmlns:p14="http://schemas.microsoft.com/office/powerpoint/2010/main" val="3352966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Gill Sans MT"/>
                <a:cs typeface="Gill Sans MT"/>
              </a:rPr>
              <a:t>Presentation Outline</a:t>
            </a:r>
            <a:endParaRPr lang="en-US" sz="4000" dirty="0">
              <a:latin typeface="Gill Sans MT"/>
              <a:cs typeface="Gill Sans MT"/>
            </a:endParaRPr>
          </a:p>
        </p:txBody>
      </p:sp>
      <p:sp>
        <p:nvSpPr>
          <p:cNvPr id="3" name="Content Placeholder 2"/>
          <p:cNvSpPr>
            <a:spLocks noGrp="1"/>
          </p:cNvSpPr>
          <p:nvPr>
            <p:ph idx="1"/>
          </p:nvPr>
        </p:nvSpPr>
        <p:spPr>
          <a:xfrm>
            <a:off x="457200" y="1600200"/>
            <a:ext cx="7620000" cy="4081561"/>
          </a:xfrm>
        </p:spPr>
        <p:txBody>
          <a:bodyPr/>
          <a:lstStyle/>
          <a:p>
            <a:r>
              <a:rPr lang="en-US" dirty="0" smtClean="0">
                <a:latin typeface="Gill Sans MT"/>
                <a:cs typeface="Gill Sans MT"/>
              </a:rPr>
              <a:t>About the African Policy Research Institute</a:t>
            </a:r>
          </a:p>
          <a:p>
            <a:r>
              <a:rPr lang="en-US" dirty="0" smtClean="0">
                <a:latin typeface="Gill Sans MT"/>
                <a:cs typeface="Gill Sans MT"/>
              </a:rPr>
              <a:t>The Civil Society Sustainability Index (CSOSI)</a:t>
            </a:r>
          </a:p>
          <a:p>
            <a:r>
              <a:rPr lang="en-US" dirty="0" smtClean="0">
                <a:latin typeface="Gill Sans MT"/>
                <a:cs typeface="Gill Sans MT"/>
              </a:rPr>
              <a:t>Methodology for CSOSI</a:t>
            </a:r>
          </a:p>
          <a:p>
            <a:r>
              <a:rPr lang="en-US" dirty="0" smtClean="0">
                <a:latin typeface="Gill Sans MT"/>
                <a:cs typeface="Gill Sans MT"/>
              </a:rPr>
              <a:t>CSOSI Score Kenya 2019</a:t>
            </a:r>
            <a:endParaRPr lang="en-US" dirty="0">
              <a:latin typeface="Gill Sans MT"/>
              <a:cs typeface="Gill Sans MT"/>
            </a:endParaRPr>
          </a:p>
        </p:txBody>
      </p:sp>
    </p:spTree>
    <p:extLst>
      <p:ext uri="{BB962C8B-B14F-4D97-AF65-F5344CB8AC3E}">
        <p14:creationId xmlns:p14="http://schemas.microsoft.com/office/powerpoint/2010/main" val="13982451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a:p>
          <a:p>
            <a:pPr marL="114300" indent="0" algn="ctr">
              <a:buNone/>
            </a:pPr>
            <a:r>
              <a:rPr lang="en-US" sz="3200" b="1" dirty="0" smtClean="0">
                <a:latin typeface="Gill Sans MT"/>
                <a:cs typeface="Gill Sans MT"/>
              </a:rPr>
              <a:t>THE END</a:t>
            </a:r>
          </a:p>
          <a:p>
            <a:pPr marL="114300" indent="0" algn="ctr">
              <a:buNone/>
            </a:pPr>
            <a:r>
              <a:rPr lang="en-US" sz="3200" b="1" dirty="0">
                <a:latin typeface="Gill Sans MT"/>
                <a:cs typeface="Gill Sans MT"/>
              </a:rPr>
              <a:t>&amp;</a:t>
            </a:r>
            <a:endParaRPr lang="en-US" sz="3200" b="1" dirty="0" smtClean="0">
              <a:latin typeface="Gill Sans MT"/>
              <a:cs typeface="Gill Sans MT"/>
            </a:endParaRPr>
          </a:p>
          <a:p>
            <a:pPr marL="114300" indent="0" algn="ctr">
              <a:buNone/>
            </a:pPr>
            <a:r>
              <a:rPr lang="en-US" sz="3200" b="1" dirty="0" smtClean="0">
                <a:latin typeface="Gill Sans MT"/>
                <a:cs typeface="Gill Sans MT"/>
              </a:rPr>
              <a:t>THANK YOU</a:t>
            </a:r>
            <a:endParaRPr lang="en-US" sz="3200" b="1" dirty="0">
              <a:latin typeface="Gill Sans MT"/>
              <a:cs typeface="Gill Sans MT"/>
            </a:endParaRPr>
          </a:p>
        </p:txBody>
      </p:sp>
    </p:spTree>
    <p:extLst>
      <p:ext uri="{BB962C8B-B14F-4D97-AF65-F5344CB8AC3E}">
        <p14:creationId xmlns:p14="http://schemas.microsoft.com/office/powerpoint/2010/main" val="7394368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Gill Sans MT"/>
                <a:cs typeface="Gill Sans MT"/>
              </a:rPr>
              <a:t>About APRI</a:t>
            </a:r>
            <a:endParaRPr lang="en-US" sz="4000" dirty="0">
              <a:latin typeface="Gill Sans MT"/>
              <a:cs typeface="Gill Sans MT"/>
            </a:endParaRPr>
          </a:p>
        </p:txBody>
      </p:sp>
      <p:sp>
        <p:nvSpPr>
          <p:cNvPr id="3" name="Content Placeholder 2"/>
          <p:cNvSpPr>
            <a:spLocks noGrp="1"/>
          </p:cNvSpPr>
          <p:nvPr>
            <p:ph idx="1"/>
          </p:nvPr>
        </p:nvSpPr>
        <p:spPr/>
        <p:txBody>
          <a:bodyPr/>
          <a:lstStyle/>
          <a:p>
            <a:r>
              <a:rPr lang="en-US" b="1" dirty="0" smtClean="0">
                <a:latin typeface="Gill Sans MT"/>
                <a:cs typeface="Gill Sans MT"/>
              </a:rPr>
              <a:t>The African Policy Research Institute (APRI)</a:t>
            </a:r>
          </a:p>
          <a:p>
            <a:pPr lvl="1"/>
            <a:r>
              <a:rPr lang="en-GB" dirty="0" smtClean="0">
                <a:latin typeface="Gill Sans MT"/>
                <a:cs typeface="Gill Sans MT"/>
              </a:rPr>
              <a:t>A </a:t>
            </a:r>
            <a:r>
              <a:rPr lang="en-US" dirty="0" smtClean="0">
                <a:latin typeface="Gill Sans MT"/>
                <a:cs typeface="Gill Sans MT"/>
              </a:rPr>
              <a:t>public policy research think tank that seeks to improve the quality of public policy decisions by facilitating research and communication, through the adoption of a multidisciplinary approach. </a:t>
            </a:r>
          </a:p>
          <a:p>
            <a:pPr lvl="1"/>
            <a:r>
              <a:rPr lang="en-US" dirty="0" smtClean="0">
                <a:latin typeface="Gill Sans MT"/>
                <a:cs typeface="Gill Sans MT"/>
              </a:rPr>
              <a:t>This approach is premised on the background that development is multidimensional and consists of intricate interconnected elements in a socio-economic system, which must be considered when providing policy options. </a:t>
            </a:r>
          </a:p>
          <a:p>
            <a:endParaRPr lang="en-US" dirty="0">
              <a:latin typeface="Gill Sans MT"/>
              <a:cs typeface="Gill Sans MT"/>
            </a:endParaRPr>
          </a:p>
        </p:txBody>
      </p:sp>
    </p:spTree>
    <p:extLst>
      <p:ext uri="{BB962C8B-B14F-4D97-AF65-F5344CB8AC3E}">
        <p14:creationId xmlns:p14="http://schemas.microsoft.com/office/powerpoint/2010/main" val="42053829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Gill Sans MT"/>
                <a:cs typeface="Gill Sans MT"/>
              </a:rPr>
              <a:t>About APRI</a:t>
            </a:r>
            <a:endParaRPr lang="en-US" sz="4000" dirty="0">
              <a:latin typeface="Gill Sans MT"/>
              <a:cs typeface="Gill Sans MT"/>
            </a:endParaRPr>
          </a:p>
        </p:txBody>
      </p:sp>
      <p:sp>
        <p:nvSpPr>
          <p:cNvPr id="3" name="Content Placeholder 2"/>
          <p:cNvSpPr>
            <a:spLocks noGrp="1"/>
          </p:cNvSpPr>
          <p:nvPr>
            <p:ph idx="1"/>
          </p:nvPr>
        </p:nvSpPr>
        <p:spPr>
          <a:xfrm>
            <a:off x="457200" y="1287397"/>
            <a:ext cx="7862558" cy="4800600"/>
          </a:xfrm>
        </p:spPr>
        <p:txBody>
          <a:bodyPr>
            <a:normAutofit fontScale="92500"/>
          </a:bodyPr>
          <a:lstStyle/>
          <a:p>
            <a:pPr marL="114300" indent="0">
              <a:buNone/>
            </a:pPr>
            <a:r>
              <a:rPr lang="en-US" b="1" dirty="0" smtClean="0">
                <a:latin typeface="Gill Sans MT"/>
                <a:cs typeface="Gill Sans MT"/>
              </a:rPr>
              <a:t>OBJECTIVES</a:t>
            </a:r>
          </a:p>
          <a:p>
            <a:pPr marL="571500" indent="-457200">
              <a:buFont typeface="+mj-lt"/>
              <a:buAutoNum type="arabicPeriod"/>
            </a:pPr>
            <a:r>
              <a:rPr lang="en-US" dirty="0" smtClean="0">
                <a:latin typeface="Gill Sans MT"/>
                <a:cs typeface="Gill Sans MT"/>
              </a:rPr>
              <a:t>To </a:t>
            </a:r>
            <a:r>
              <a:rPr lang="en-US" dirty="0">
                <a:latin typeface="Gill Sans MT"/>
                <a:cs typeface="Gill Sans MT"/>
              </a:rPr>
              <a:t>enhance the analysis of public policy in Africa by conducting rigorous and high quality multi-dimensional research on matters relating to environment, governance and public finance, international trade and investment and other ancillary subjects.</a:t>
            </a:r>
          </a:p>
          <a:p>
            <a:pPr marL="571500" indent="-457200">
              <a:buFont typeface="+mj-lt"/>
              <a:buAutoNum type="arabicPeriod"/>
            </a:pPr>
            <a:r>
              <a:rPr lang="en-US" dirty="0">
                <a:latin typeface="Gill Sans MT"/>
                <a:cs typeface="Gill Sans MT"/>
              </a:rPr>
              <a:t>To collaborate with international and local organizations of repute, working in Africa and abroad in undertaking public policy research in order to ensure national public interests are safeguarded. </a:t>
            </a:r>
          </a:p>
          <a:p>
            <a:pPr marL="571500" indent="-457200">
              <a:buFont typeface="+mj-lt"/>
              <a:buAutoNum type="arabicPeriod"/>
            </a:pPr>
            <a:r>
              <a:rPr lang="en-US" dirty="0">
                <a:latin typeface="Gill Sans MT"/>
                <a:cs typeface="Gill Sans MT"/>
              </a:rPr>
              <a:t>To inform policy decisions with research evidence and equally raise the level of awareness on the importance of research in informing public policy. </a:t>
            </a:r>
          </a:p>
          <a:p>
            <a:pPr marL="571500" indent="-457200">
              <a:buFont typeface="+mj-lt"/>
              <a:buAutoNum type="arabicPeriod"/>
            </a:pPr>
            <a:r>
              <a:rPr lang="en-US" dirty="0">
                <a:latin typeface="Gill Sans MT"/>
                <a:cs typeface="Gill Sans MT"/>
              </a:rPr>
              <a:t>Establish international, regional and national public policy research networks. </a:t>
            </a:r>
          </a:p>
          <a:p>
            <a:endParaRPr lang="en-US" dirty="0"/>
          </a:p>
        </p:txBody>
      </p:sp>
    </p:spTree>
    <p:extLst>
      <p:ext uri="{BB962C8B-B14F-4D97-AF65-F5344CB8AC3E}">
        <p14:creationId xmlns:p14="http://schemas.microsoft.com/office/powerpoint/2010/main" val="27349801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Gill Sans MT"/>
                <a:cs typeface="Gill Sans MT"/>
              </a:rPr>
              <a:t>About APRI</a:t>
            </a:r>
          </a:p>
        </p:txBody>
      </p:sp>
      <p:sp>
        <p:nvSpPr>
          <p:cNvPr id="3" name="Content Placeholder 2"/>
          <p:cNvSpPr>
            <a:spLocks noGrp="1"/>
          </p:cNvSpPr>
          <p:nvPr>
            <p:ph idx="1"/>
          </p:nvPr>
        </p:nvSpPr>
        <p:spPr>
          <a:xfrm>
            <a:off x="457200" y="1469960"/>
            <a:ext cx="7620000" cy="4800600"/>
          </a:xfrm>
        </p:spPr>
        <p:txBody>
          <a:bodyPr/>
          <a:lstStyle/>
          <a:p>
            <a:pPr marL="114300" indent="0">
              <a:buNone/>
            </a:pPr>
            <a:r>
              <a:rPr lang="en-US" sz="2000" b="1" dirty="0">
                <a:latin typeface="Gill Sans MT"/>
                <a:cs typeface="Gill Sans MT"/>
              </a:rPr>
              <a:t>Vision</a:t>
            </a:r>
          </a:p>
          <a:p>
            <a:pPr marL="114300" indent="0" algn="ctr">
              <a:buNone/>
            </a:pPr>
            <a:r>
              <a:rPr lang="en-GB" sz="2000" dirty="0" smtClean="0">
                <a:latin typeface="Gill Sans MT"/>
                <a:cs typeface="Gill Sans MT"/>
              </a:rPr>
              <a:t>“A </a:t>
            </a:r>
            <a:r>
              <a:rPr lang="en-GB" sz="2000" dirty="0">
                <a:latin typeface="Gill Sans MT"/>
                <a:cs typeface="Gill Sans MT"/>
              </a:rPr>
              <a:t>Sub-Saharan Africa that adopts a multidimensional approach in addressing its challenges for development and poverty reduction</a:t>
            </a:r>
            <a:r>
              <a:rPr lang="en-GB" sz="2000" dirty="0" smtClean="0">
                <a:latin typeface="Gill Sans MT"/>
                <a:cs typeface="Gill Sans MT"/>
              </a:rPr>
              <a:t>.” </a:t>
            </a:r>
            <a:endParaRPr lang="en-US" sz="2000" b="1" dirty="0">
              <a:latin typeface="Gill Sans MT"/>
              <a:cs typeface="Gill Sans MT"/>
            </a:endParaRPr>
          </a:p>
          <a:p>
            <a:pPr marL="114300" indent="0">
              <a:buNone/>
            </a:pPr>
            <a:endParaRPr lang="en-US" sz="2000" b="1" dirty="0" smtClean="0">
              <a:latin typeface="Gill Sans MT"/>
              <a:cs typeface="Gill Sans MT"/>
            </a:endParaRPr>
          </a:p>
          <a:p>
            <a:pPr marL="114300" indent="0">
              <a:buNone/>
            </a:pPr>
            <a:r>
              <a:rPr lang="en-US" sz="2000" b="1" dirty="0" smtClean="0">
                <a:latin typeface="Gill Sans MT"/>
                <a:cs typeface="Gill Sans MT"/>
              </a:rPr>
              <a:t>Mission</a:t>
            </a:r>
            <a:endParaRPr lang="en-US" sz="2000" b="1" dirty="0">
              <a:latin typeface="Gill Sans MT"/>
              <a:cs typeface="Gill Sans MT"/>
            </a:endParaRPr>
          </a:p>
          <a:p>
            <a:pPr marL="114300" indent="0" algn="ctr">
              <a:buNone/>
            </a:pPr>
            <a:r>
              <a:rPr lang="en-GB" sz="2000" dirty="0" smtClean="0">
                <a:latin typeface="Gill Sans MT"/>
                <a:cs typeface="Gill Sans MT"/>
              </a:rPr>
              <a:t>“To </a:t>
            </a:r>
            <a:r>
              <a:rPr lang="en-GB" sz="2000" dirty="0">
                <a:latin typeface="Gill Sans MT"/>
                <a:cs typeface="Gill Sans MT"/>
              </a:rPr>
              <a:t>undertake multidisciplinary public policy research and communication for effective public policy interventions in Sub Saharan African countries</a:t>
            </a:r>
            <a:r>
              <a:rPr lang="en-GB" sz="2000" dirty="0" smtClean="0">
                <a:latin typeface="Gill Sans MT"/>
                <a:cs typeface="Gill Sans MT"/>
              </a:rPr>
              <a:t>”</a:t>
            </a:r>
          </a:p>
          <a:p>
            <a:pPr marL="114300" indent="0">
              <a:buNone/>
            </a:pPr>
            <a:r>
              <a:rPr lang="en-GB" sz="2000" b="1" dirty="0" smtClean="0">
                <a:latin typeface="Gill Sans MT"/>
                <a:cs typeface="Gill Sans MT"/>
              </a:rPr>
              <a:t>Thematic Focus Areas</a:t>
            </a:r>
          </a:p>
          <a:p>
            <a:r>
              <a:rPr lang="en-GB" sz="2000" dirty="0" smtClean="0">
                <a:latin typeface="Gill Sans MT"/>
                <a:cs typeface="Gill Sans MT"/>
              </a:rPr>
              <a:t>Trade, Investment  and Development; Governance and Public Finance; Environment and Climate Change; Social Sector</a:t>
            </a:r>
          </a:p>
          <a:p>
            <a:pPr marL="114300" indent="0" algn="ctr">
              <a:buNone/>
            </a:pPr>
            <a:endParaRPr lang="en-GB" sz="2000" dirty="0">
              <a:latin typeface="Gill Sans MT"/>
              <a:cs typeface="Gill Sans MT"/>
            </a:endParaRPr>
          </a:p>
          <a:p>
            <a:pPr marL="114300" indent="0" algn="ctr">
              <a:buNone/>
            </a:pPr>
            <a:r>
              <a:rPr lang="en-GB" sz="2000" dirty="0" smtClean="0">
                <a:latin typeface="Gill Sans MT"/>
                <a:cs typeface="Gill Sans MT"/>
              </a:rPr>
              <a:t>Visit : </a:t>
            </a:r>
            <a:r>
              <a:rPr lang="en-GB" sz="2000" dirty="0" smtClean="0">
                <a:latin typeface="Gill Sans MT"/>
                <a:cs typeface="Gill Sans MT"/>
                <a:hlinkClick r:id="rId2"/>
              </a:rPr>
              <a:t>www.apr-institute.org</a:t>
            </a:r>
            <a:r>
              <a:rPr lang="en-GB" sz="2000" dirty="0" smtClean="0">
                <a:latin typeface="Gill Sans MT"/>
                <a:cs typeface="Gill Sans MT"/>
              </a:rPr>
              <a:t> </a:t>
            </a:r>
          </a:p>
          <a:p>
            <a:endParaRPr lang="en-US" sz="2000" dirty="0">
              <a:latin typeface="Gill Sans MT"/>
              <a:cs typeface="Gill Sans MT"/>
            </a:endParaRPr>
          </a:p>
          <a:p>
            <a:endParaRPr lang="en-US" dirty="0"/>
          </a:p>
        </p:txBody>
      </p:sp>
    </p:spTree>
    <p:extLst>
      <p:ext uri="{BB962C8B-B14F-4D97-AF65-F5344CB8AC3E}">
        <p14:creationId xmlns:p14="http://schemas.microsoft.com/office/powerpoint/2010/main" val="40947287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Gill Sans MT"/>
                <a:cs typeface="Gill Sans MT"/>
              </a:rPr>
              <a:t>The Civil Society Sustainability Index</a:t>
            </a:r>
            <a:endParaRPr lang="en-US" sz="4000" dirty="0">
              <a:latin typeface="Gill Sans MT"/>
              <a:cs typeface="Gill Sans MT"/>
            </a:endParaRPr>
          </a:p>
        </p:txBody>
      </p:sp>
      <p:sp>
        <p:nvSpPr>
          <p:cNvPr id="3" name="Content Placeholder 2"/>
          <p:cNvSpPr>
            <a:spLocks noGrp="1"/>
          </p:cNvSpPr>
          <p:nvPr>
            <p:ph idx="1"/>
          </p:nvPr>
        </p:nvSpPr>
        <p:spPr/>
        <p:txBody>
          <a:bodyPr>
            <a:normAutofit fontScale="92500" lnSpcReduction="10000"/>
          </a:bodyPr>
          <a:lstStyle/>
          <a:p>
            <a:r>
              <a:rPr lang="en-US" dirty="0">
                <a:latin typeface="Gill Sans MT"/>
                <a:cs typeface="Gill Sans MT"/>
              </a:rPr>
              <a:t>USAID Civil Society Organization Sustainability Index (CSOSI) developed by USAID to assess the strength and overall viability of the CSO sectors. </a:t>
            </a:r>
          </a:p>
          <a:p>
            <a:pPr lvl="1"/>
            <a:r>
              <a:rPr lang="en-US" dirty="0">
                <a:latin typeface="Gill Sans MT"/>
                <a:cs typeface="Gill Sans MT"/>
              </a:rPr>
              <a:t>By analyzing seven dimensions that are critical to sectoral sustainability on an annual basis, the Index highlights both strengths and constraints in CSO development.</a:t>
            </a:r>
          </a:p>
          <a:p>
            <a:pPr lvl="1"/>
            <a:r>
              <a:rPr lang="en-US" dirty="0">
                <a:latin typeface="Gill Sans MT"/>
                <a:cs typeface="Gill Sans MT"/>
              </a:rPr>
              <a:t>Initially developed in 1997 for Central and Eastern Europe and Eurasia.</a:t>
            </a:r>
          </a:p>
          <a:p>
            <a:pPr lvl="1"/>
            <a:r>
              <a:rPr lang="en-US" dirty="0">
                <a:latin typeface="Gill Sans MT"/>
                <a:cs typeface="Gill Sans MT"/>
              </a:rPr>
              <a:t>The CSOSI is a valued tool and methodology used by non-governmental organizations (NGOs), governments, donors, academics and others to better understand the sustainability of the civil society sector. </a:t>
            </a:r>
          </a:p>
          <a:p>
            <a:pPr lvl="1"/>
            <a:r>
              <a:rPr lang="en-US" dirty="0">
                <a:latin typeface="Gill Sans MT"/>
                <a:cs typeface="Gill Sans MT"/>
              </a:rPr>
              <a:t>In 2017,The CSOSI was implemented in 71 countries.  </a:t>
            </a:r>
          </a:p>
          <a:p>
            <a:pPr lvl="1"/>
            <a:r>
              <a:rPr lang="en-US" dirty="0">
                <a:latin typeface="Gill Sans MT"/>
                <a:cs typeface="Gill Sans MT"/>
              </a:rPr>
              <a:t>For the next four years, FHI 360 and the International Center for Not-for-Profit Law (ICNL) are managing the coordination and editing of the CSOSI. </a:t>
            </a:r>
          </a:p>
          <a:p>
            <a:endParaRPr lang="en-US" dirty="0">
              <a:latin typeface="Gill Sans MT"/>
              <a:cs typeface="Gill Sans MT"/>
            </a:endParaRPr>
          </a:p>
        </p:txBody>
      </p:sp>
    </p:spTree>
    <p:extLst>
      <p:ext uri="{BB962C8B-B14F-4D97-AF65-F5344CB8AC3E}">
        <p14:creationId xmlns:p14="http://schemas.microsoft.com/office/powerpoint/2010/main" val="11332584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Gill Sans MT"/>
                <a:cs typeface="Gill Sans MT"/>
              </a:rPr>
              <a:t>Methodology for CSOSI</a:t>
            </a:r>
            <a:endParaRPr lang="en-US" sz="4000" dirty="0">
              <a:latin typeface="Gill Sans MT"/>
              <a:cs typeface="Gill Sans MT"/>
            </a:endParaRPr>
          </a:p>
        </p:txBody>
      </p:sp>
      <p:sp>
        <p:nvSpPr>
          <p:cNvPr id="3" name="Content Placeholder 2"/>
          <p:cNvSpPr>
            <a:spLocks noGrp="1"/>
          </p:cNvSpPr>
          <p:nvPr>
            <p:ph idx="1"/>
          </p:nvPr>
        </p:nvSpPr>
        <p:spPr>
          <a:xfrm>
            <a:off x="766545" y="1422386"/>
            <a:ext cx="7620000" cy="4800600"/>
          </a:xfrm>
        </p:spPr>
        <p:txBody>
          <a:bodyPr>
            <a:normAutofit/>
          </a:bodyPr>
          <a:lstStyle/>
          <a:p>
            <a:r>
              <a:rPr lang="en-US" dirty="0" smtClean="0">
                <a:latin typeface="Gill Sans MT"/>
                <a:cs typeface="Gill Sans MT"/>
              </a:rPr>
              <a:t>Select a group of at least 12 experts from different segments of the civil society and converge a meeting where panelists discuss and score various aspects that affect operation of CSOSI</a:t>
            </a:r>
          </a:p>
          <a:p>
            <a:r>
              <a:rPr lang="en-US" dirty="0" smtClean="0">
                <a:latin typeface="Gill Sans MT"/>
                <a:cs typeface="Gill Sans MT"/>
              </a:rPr>
              <a:t>The focus areas are: </a:t>
            </a:r>
          </a:p>
          <a:p>
            <a:pPr lvl="2"/>
            <a:r>
              <a:rPr lang="en-US" sz="2000" dirty="0" smtClean="0">
                <a:latin typeface="Gill Sans MT"/>
                <a:cs typeface="Gill Sans MT"/>
              </a:rPr>
              <a:t>Legal Environment; </a:t>
            </a:r>
          </a:p>
          <a:p>
            <a:pPr lvl="2"/>
            <a:r>
              <a:rPr lang="en-US" sz="2000" dirty="0" smtClean="0">
                <a:latin typeface="Gill Sans MT"/>
                <a:cs typeface="Gill Sans MT"/>
              </a:rPr>
              <a:t>Organizational Capacity; </a:t>
            </a:r>
          </a:p>
          <a:p>
            <a:pPr lvl="2"/>
            <a:r>
              <a:rPr lang="en-US" sz="2000" dirty="0" smtClean="0">
                <a:latin typeface="Gill Sans MT"/>
                <a:cs typeface="Gill Sans MT"/>
              </a:rPr>
              <a:t>Financial Viability; </a:t>
            </a:r>
          </a:p>
          <a:p>
            <a:pPr lvl="2"/>
            <a:r>
              <a:rPr lang="en-US" sz="2000" dirty="0" smtClean="0">
                <a:latin typeface="Gill Sans MT"/>
                <a:cs typeface="Gill Sans MT"/>
              </a:rPr>
              <a:t>Advocacy ; </a:t>
            </a:r>
          </a:p>
          <a:p>
            <a:pPr lvl="2"/>
            <a:r>
              <a:rPr lang="en-US" sz="2000" dirty="0" smtClean="0">
                <a:latin typeface="Gill Sans MT"/>
                <a:cs typeface="Gill Sans MT"/>
              </a:rPr>
              <a:t>Service Provision; </a:t>
            </a:r>
          </a:p>
          <a:p>
            <a:pPr lvl="2"/>
            <a:r>
              <a:rPr lang="en-US" sz="2000" dirty="0" smtClean="0">
                <a:latin typeface="Gill Sans MT"/>
                <a:cs typeface="Gill Sans MT"/>
              </a:rPr>
              <a:t>Infrastructure ; </a:t>
            </a:r>
          </a:p>
          <a:p>
            <a:pPr lvl="2"/>
            <a:r>
              <a:rPr lang="en-US" sz="2000" dirty="0" smtClean="0">
                <a:latin typeface="Gill Sans MT"/>
                <a:cs typeface="Gill Sans MT"/>
              </a:rPr>
              <a:t>Public Image</a:t>
            </a:r>
          </a:p>
          <a:p>
            <a:endParaRPr lang="en-US" dirty="0"/>
          </a:p>
        </p:txBody>
      </p:sp>
    </p:spTree>
    <p:extLst>
      <p:ext uri="{BB962C8B-B14F-4D97-AF65-F5344CB8AC3E}">
        <p14:creationId xmlns:p14="http://schemas.microsoft.com/office/powerpoint/2010/main" val="9860834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mn-lt"/>
              </a:rPr>
              <a:t>Methodology for CSOSI</a:t>
            </a:r>
          </a:p>
        </p:txBody>
      </p:sp>
      <p:sp>
        <p:nvSpPr>
          <p:cNvPr id="3" name="Content Placeholder 2"/>
          <p:cNvSpPr>
            <a:spLocks noGrp="1"/>
          </p:cNvSpPr>
          <p:nvPr>
            <p:ph idx="1"/>
          </p:nvPr>
        </p:nvSpPr>
        <p:spPr/>
        <p:txBody>
          <a:bodyPr/>
          <a:lstStyle/>
          <a:p>
            <a:r>
              <a:rPr lang="en-US" dirty="0">
                <a:latin typeface="Gill Sans MT"/>
                <a:cs typeface="Gill Sans MT"/>
              </a:rPr>
              <a:t>The CSOSI uses a seven-point scale, with 1 representing the highest and 7 the lowest level </a:t>
            </a:r>
            <a:r>
              <a:rPr lang="en-US" dirty="0" smtClean="0">
                <a:latin typeface="Gill Sans MT"/>
                <a:cs typeface="Gill Sans MT"/>
              </a:rPr>
              <a:t>of sustainability.</a:t>
            </a:r>
          </a:p>
          <a:p>
            <a:r>
              <a:rPr lang="en-US" dirty="0">
                <a:latin typeface="Gill Sans MT"/>
                <a:cs typeface="Gill Sans MT"/>
              </a:rPr>
              <a:t>These levels are clustered into three general </a:t>
            </a:r>
            <a:r>
              <a:rPr lang="en-US" dirty="0" smtClean="0">
                <a:latin typeface="Gill Sans MT"/>
                <a:cs typeface="Gill Sans MT"/>
              </a:rPr>
              <a:t>stages: </a:t>
            </a:r>
          </a:p>
          <a:p>
            <a:pPr lvl="1"/>
            <a:r>
              <a:rPr lang="en-US" dirty="0" smtClean="0">
                <a:latin typeface="Gill Sans MT"/>
                <a:cs typeface="Gill Sans MT"/>
              </a:rPr>
              <a:t>Sustainability </a:t>
            </a:r>
            <a:r>
              <a:rPr lang="en-US" dirty="0">
                <a:latin typeface="Gill Sans MT"/>
                <a:cs typeface="Gill Sans MT"/>
              </a:rPr>
              <a:t>Enhanced (1 </a:t>
            </a:r>
            <a:r>
              <a:rPr lang="en-US" dirty="0" smtClean="0">
                <a:latin typeface="Gill Sans MT"/>
                <a:cs typeface="Gill Sans MT"/>
              </a:rPr>
              <a:t>to 3)</a:t>
            </a:r>
            <a:endParaRPr lang="en-US" dirty="0">
              <a:latin typeface="Gill Sans MT"/>
              <a:cs typeface="Gill Sans MT"/>
            </a:endParaRPr>
          </a:p>
          <a:p>
            <a:pPr lvl="1"/>
            <a:r>
              <a:rPr lang="en-US" dirty="0" smtClean="0">
                <a:latin typeface="Gill Sans MT"/>
                <a:cs typeface="Gill Sans MT"/>
              </a:rPr>
              <a:t>Sustainability </a:t>
            </a:r>
            <a:r>
              <a:rPr lang="en-US" dirty="0">
                <a:latin typeface="Gill Sans MT"/>
                <a:cs typeface="Gill Sans MT"/>
              </a:rPr>
              <a:t>Evolving (3.1 to 5</a:t>
            </a:r>
            <a:r>
              <a:rPr lang="en-US" dirty="0" smtClean="0">
                <a:latin typeface="Gill Sans MT"/>
                <a:cs typeface="Gill Sans MT"/>
              </a:rPr>
              <a:t>)</a:t>
            </a:r>
            <a:endParaRPr lang="en-US" dirty="0">
              <a:latin typeface="Gill Sans MT"/>
              <a:cs typeface="Gill Sans MT"/>
            </a:endParaRPr>
          </a:p>
          <a:p>
            <a:pPr lvl="1"/>
            <a:r>
              <a:rPr lang="en-US" dirty="0" smtClean="0">
                <a:latin typeface="Gill Sans MT"/>
                <a:cs typeface="Gill Sans MT"/>
              </a:rPr>
              <a:t>Sustainability </a:t>
            </a:r>
            <a:r>
              <a:rPr lang="en-US" dirty="0">
                <a:latin typeface="Gill Sans MT"/>
                <a:cs typeface="Gill Sans MT"/>
              </a:rPr>
              <a:t>Impeded (5.1 to 7)</a:t>
            </a:r>
            <a:r>
              <a:rPr lang="en-US" dirty="0" smtClean="0">
                <a:latin typeface="Gill Sans MT"/>
                <a:cs typeface="Gill Sans MT"/>
              </a:rPr>
              <a:t>.</a:t>
            </a:r>
          </a:p>
        </p:txBody>
      </p:sp>
    </p:spTree>
    <p:extLst>
      <p:ext uri="{BB962C8B-B14F-4D97-AF65-F5344CB8AC3E}">
        <p14:creationId xmlns:p14="http://schemas.microsoft.com/office/powerpoint/2010/main" val="2077821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Gill Sans MT"/>
                <a:cs typeface="Gill Sans MT"/>
              </a:rPr>
              <a:t>CSOSI- Subcomponents</a:t>
            </a:r>
            <a:endParaRPr lang="en-US" sz="4000" dirty="0">
              <a:latin typeface="Gill Sans MT"/>
              <a:cs typeface="Gill Sans MT"/>
            </a:endParaRPr>
          </a:p>
        </p:txBody>
      </p:sp>
      <p:sp>
        <p:nvSpPr>
          <p:cNvPr id="3" name="Content Placeholder 2"/>
          <p:cNvSpPr>
            <a:spLocks noGrp="1"/>
          </p:cNvSpPr>
          <p:nvPr>
            <p:ph idx="1"/>
          </p:nvPr>
        </p:nvSpPr>
        <p:spPr>
          <a:xfrm>
            <a:off x="457200" y="1422386"/>
            <a:ext cx="7620000" cy="4800600"/>
          </a:xfrm>
        </p:spPr>
        <p:txBody>
          <a:bodyPr>
            <a:normAutofit/>
          </a:bodyPr>
          <a:lstStyle/>
          <a:p>
            <a:r>
              <a:rPr lang="en-US" b="1" dirty="0">
                <a:latin typeface="Gill Sans MT"/>
                <a:cs typeface="Gill Sans MT"/>
              </a:rPr>
              <a:t>LEGAL ENVIRONMENT </a:t>
            </a:r>
            <a:r>
              <a:rPr lang="en-US" b="1" dirty="0" smtClean="0">
                <a:latin typeface="Gill Sans MT"/>
                <a:cs typeface="Gill Sans MT"/>
              </a:rPr>
              <a:t> </a:t>
            </a:r>
            <a:endParaRPr lang="en-US" b="1" dirty="0">
              <a:latin typeface="Gill Sans MT"/>
              <a:cs typeface="Gill Sans MT"/>
            </a:endParaRPr>
          </a:p>
          <a:p>
            <a:pPr lvl="1"/>
            <a:r>
              <a:rPr lang="en-US" dirty="0" smtClean="0">
                <a:latin typeface="Gill Sans MT"/>
                <a:cs typeface="Gill Sans MT"/>
              </a:rPr>
              <a:t>Registration ; Operation; Administrative Impediments and State Harassment; Local Legal Capacity; Taxation; Earned Income. </a:t>
            </a:r>
          </a:p>
          <a:p>
            <a:r>
              <a:rPr lang="en-US" b="1" dirty="0">
                <a:latin typeface="Gill Sans MT"/>
                <a:cs typeface="Gill Sans MT"/>
              </a:rPr>
              <a:t>ORGANIZATIONAL CAPACITY </a:t>
            </a:r>
            <a:r>
              <a:rPr lang="en-US" b="1" dirty="0" smtClean="0">
                <a:latin typeface="Gill Sans MT"/>
                <a:cs typeface="Gill Sans MT"/>
              </a:rPr>
              <a:t> </a:t>
            </a:r>
            <a:endParaRPr lang="en-US" b="1" dirty="0">
              <a:latin typeface="Gill Sans MT"/>
              <a:cs typeface="Gill Sans MT"/>
            </a:endParaRPr>
          </a:p>
          <a:p>
            <a:pPr lvl="1"/>
            <a:r>
              <a:rPr lang="en-US" dirty="0" smtClean="0">
                <a:latin typeface="Gill Sans MT"/>
                <a:cs typeface="Gill Sans MT"/>
              </a:rPr>
              <a:t>Constituency Building; Strategic ; Internal Management Structure; CSO Staffing; Technical Advancement. </a:t>
            </a:r>
          </a:p>
          <a:p>
            <a:r>
              <a:rPr lang="en-US" b="1" dirty="0">
                <a:latin typeface="Gill Sans MT"/>
                <a:cs typeface="Gill Sans MT"/>
              </a:rPr>
              <a:t>FINANCIAL VIABILITY </a:t>
            </a:r>
          </a:p>
          <a:p>
            <a:pPr lvl="1"/>
            <a:r>
              <a:rPr lang="en-US" dirty="0" smtClean="0">
                <a:latin typeface="Gill Sans MT"/>
                <a:cs typeface="Gill Sans MT"/>
              </a:rPr>
              <a:t>Local support; Diversification; Financial Management Systems; Fundraising; Earned income. </a:t>
            </a:r>
          </a:p>
          <a:p>
            <a:r>
              <a:rPr lang="en-US" b="1" dirty="0">
                <a:latin typeface="Gill Sans MT"/>
                <a:cs typeface="Gill Sans MT"/>
              </a:rPr>
              <a:t>ADVOCACY </a:t>
            </a:r>
          </a:p>
          <a:p>
            <a:pPr lvl="1"/>
            <a:r>
              <a:rPr lang="en-US" dirty="0" smtClean="0">
                <a:latin typeface="Gill Sans MT"/>
                <a:cs typeface="Gill Sans MT"/>
              </a:rPr>
              <a:t>Cooperation With Local And Federal Government;  Policy Advocacy Initiatives; Lobbying Efforts ; Local Advocacy For Legal Reform   </a:t>
            </a:r>
            <a:endParaRPr lang="en-US" dirty="0">
              <a:latin typeface="Gill Sans MT"/>
              <a:cs typeface="Gill Sans MT"/>
            </a:endParaRPr>
          </a:p>
        </p:txBody>
      </p:sp>
    </p:spTree>
    <p:extLst>
      <p:ext uri="{BB962C8B-B14F-4D97-AF65-F5344CB8AC3E}">
        <p14:creationId xmlns:p14="http://schemas.microsoft.com/office/powerpoint/2010/main" val="31555299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1798</TotalTime>
  <Words>1636</Words>
  <Application>Microsoft Office PowerPoint</Application>
  <PresentationFormat>On-screen Show (4:3)</PresentationFormat>
  <Paragraphs>130</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Adjacency</vt:lpstr>
      <vt:lpstr>THE KENYA CIVIL SOCIETY SUSTAINABILITY INDEX 2018</vt:lpstr>
      <vt:lpstr>Presentation Outline</vt:lpstr>
      <vt:lpstr>About APRI</vt:lpstr>
      <vt:lpstr>About APRI</vt:lpstr>
      <vt:lpstr>About APRI</vt:lpstr>
      <vt:lpstr>The Civil Society Sustainability Index</vt:lpstr>
      <vt:lpstr>Methodology for CSOSI</vt:lpstr>
      <vt:lpstr>Methodology for CSOSI</vt:lpstr>
      <vt:lpstr>CSOSI- Subcomponents</vt:lpstr>
      <vt:lpstr>CSOSI- Subcomponents</vt:lpstr>
      <vt:lpstr>CSOSI Kenya- 2018</vt:lpstr>
      <vt:lpstr>CSOSI Kenya- 2018 vs. 2017</vt:lpstr>
      <vt:lpstr>What Happened in 2018?</vt:lpstr>
      <vt:lpstr>What Happened in 2018?</vt:lpstr>
      <vt:lpstr>What Happened in 2018?</vt:lpstr>
      <vt:lpstr>What Happened in 2018?</vt:lpstr>
      <vt:lpstr>What Happened in 2018?</vt:lpstr>
      <vt:lpstr>What Happened in 2018?</vt:lpstr>
      <vt:lpstr>What Happened in 2018?</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KENYA CIVIL SOCIETY SUSTAINABILITY INDEX 2016</dc:title>
  <dc:creator>Miriam W. Oiro Omolo</dc:creator>
  <cp:lastModifiedBy>RePack by Diakov</cp:lastModifiedBy>
  <cp:revision>114</cp:revision>
  <cp:lastPrinted>2019-01-30T17:35:02Z</cp:lastPrinted>
  <dcterms:created xsi:type="dcterms:W3CDTF">2018-02-13T14:48:54Z</dcterms:created>
  <dcterms:modified xsi:type="dcterms:W3CDTF">2020-06-30T12:12:04Z</dcterms:modified>
</cp:coreProperties>
</file>